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0.xml" ContentType="application/vnd.openxmlformats-officedocument.presentationml.notesSlide+xml"/>
  <Override PartName="/ppt/tags/tag7.xml" ContentType="application/vnd.openxmlformats-officedocument.presentationml.tags+xml"/>
  <Override PartName="/ppt/notesSlides/notesSlide21.xml" ContentType="application/vnd.openxmlformats-officedocument.presentationml.notesSlide+xml"/>
  <Override PartName="/ppt/tags/tag8.xml" ContentType="application/vnd.openxmlformats-officedocument.presentationml.tags+xml"/>
  <Override PartName="/ppt/notesSlides/notesSlide2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2.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13.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14.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tags/tag15.xml" ContentType="application/vnd.openxmlformats-officedocument.presentationml.tags+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tags/tag16.xml" ContentType="application/vnd.openxmlformats-officedocument.presentationml.tags+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tags/tag17.xml" ContentType="application/vnd.openxmlformats-officedocument.presentationml.tags+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292" r:id="rId4"/>
    <p:sldMasterId id="2147484321" r:id="rId5"/>
    <p:sldMasterId id="2147483674" r:id="rId6"/>
    <p:sldMasterId id="2147484042" r:id="rId7"/>
  </p:sldMasterIdLst>
  <p:notesMasterIdLst>
    <p:notesMasterId r:id="rId98"/>
  </p:notesMasterIdLst>
  <p:handoutMasterIdLst>
    <p:handoutMasterId r:id="rId99"/>
  </p:handoutMasterIdLst>
  <p:sldIdLst>
    <p:sldId id="437" r:id="rId8"/>
    <p:sldId id="439" r:id="rId9"/>
    <p:sldId id="440" r:id="rId10"/>
    <p:sldId id="264" r:id="rId11"/>
    <p:sldId id="442" r:id="rId12"/>
    <p:sldId id="443" r:id="rId13"/>
    <p:sldId id="444" r:id="rId14"/>
    <p:sldId id="445" r:id="rId15"/>
    <p:sldId id="446" r:id="rId16"/>
    <p:sldId id="447" r:id="rId17"/>
    <p:sldId id="448" r:id="rId18"/>
    <p:sldId id="449" r:id="rId19"/>
    <p:sldId id="450" r:id="rId20"/>
    <p:sldId id="451" r:id="rId21"/>
    <p:sldId id="452" r:id="rId22"/>
    <p:sldId id="453" r:id="rId23"/>
    <p:sldId id="454" r:id="rId24"/>
    <p:sldId id="455" r:id="rId25"/>
    <p:sldId id="532" r:id="rId26"/>
    <p:sldId id="533" r:id="rId27"/>
    <p:sldId id="534" r:id="rId28"/>
    <p:sldId id="1576" r:id="rId29"/>
    <p:sldId id="1577" r:id="rId30"/>
    <p:sldId id="595" r:id="rId31"/>
    <p:sldId id="601" r:id="rId32"/>
    <p:sldId id="602" r:id="rId33"/>
    <p:sldId id="464" r:id="rId34"/>
    <p:sldId id="466" r:id="rId35"/>
    <p:sldId id="467" r:id="rId36"/>
    <p:sldId id="468" r:id="rId37"/>
    <p:sldId id="469" r:id="rId38"/>
    <p:sldId id="470" r:id="rId39"/>
    <p:sldId id="471" r:id="rId40"/>
    <p:sldId id="472" r:id="rId41"/>
    <p:sldId id="473" r:id="rId42"/>
    <p:sldId id="474" r:id="rId43"/>
    <p:sldId id="475" r:id="rId44"/>
    <p:sldId id="485" r:id="rId45"/>
    <p:sldId id="476" r:id="rId46"/>
    <p:sldId id="477" r:id="rId47"/>
    <p:sldId id="478" r:id="rId48"/>
    <p:sldId id="1579" r:id="rId49"/>
    <p:sldId id="480" r:id="rId50"/>
    <p:sldId id="531" r:id="rId51"/>
    <p:sldId id="481" r:id="rId52"/>
    <p:sldId id="482" r:id="rId53"/>
    <p:sldId id="483" r:id="rId54"/>
    <p:sldId id="484" r:id="rId55"/>
    <p:sldId id="486" r:id="rId56"/>
    <p:sldId id="488" r:id="rId57"/>
    <p:sldId id="487" r:id="rId58"/>
    <p:sldId id="489" r:id="rId59"/>
    <p:sldId id="490" r:id="rId60"/>
    <p:sldId id="491" r:id="rId61"/>
    <p:sldId id="492" r:id="rId62"/>
    <p:sldId id="493" r:id="rId63"/>
    <p:sldId id="494" r:id="rId64"/>
    <p:sldId id="495" r:id="rId65"/>
    <p:sldId id="496" r:id="rId66"/>
    <p:sldId id="497" r:id="rId67"/>
    <p:sldId id="1578" r:id="rId68"/>
    <p:sldId id="498" r:id="rId69"/>
    <p:sldId id="499" r:id="rId70"/>
    <p:sldId id="500" r:id="rId71"/>
    <p:sldId id="501" r:id="rId72"/>
    <p:sldId id="502" r:id="rId73"/>
    <p:sldId id="503" r:id="rId74"/>
    <p:sldId id="504" r:id="rId75"/>
    <p:sldId id="505" r:id="rId76"/>
    <p:sldId id="506" r:id="rId77"/>
    <p:sldId id="507" r:id="rId78"/>
    <p:sldId id="508" r:id="rId79"/>
    <p:sldId id="530" r:id="rId80"/>
    <p:sldId id="529" r:id="rId81"/>
    <p:sldId id="456" r:id="rId82"/>
    <p:sldId id="457" r:id="rId83"/>
    <p:sldId id="458" r:id="rId84"/>
    <p:sldId id="459" r:id="rId85"/>
    <p:sldId id="460" r:id="rId86"/>
    <p:sldId id="461" r:id="rId87"/>
    <p:sldId id="462" r:id="rId88"/>
    <p:sldId id="509" r:id="rId89"/>
    <p:sldId id="510" r:id="rId90"/>
    <p:sldId id="517" r:id="rId91"/>
    <p:sldId id="519" r:id="rId92"/>
    <p:sldId id="520" r:id="rId93"/>
    <p:sldId id="521" r:id="rId94"/>
    <p:sldId id="522" r:id="rId95"/>
    <p:sldId id="518" r:id="rId96"/>
    <p:sldId id="523" r:id="rId97"/>
  </p:sldIdLst>
  <p:sldSz cx="9144000" cy="6858000" type="screen4x3"/>
  <p:notesSz cx="7010400" cy="9236075"/>
  <p:custDataLst>
    <p:tags r:id="rId100"/>
  </p:custDataLst>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arah Arden" initials="sva [4]" lastIdx="1" clrIdx="6"/>
  <p:cmAuthor id="1" name="Zumeta Edmonds, Rebecca" initials="ZER" lastIdx="79" clrIdx="0"/>
  <p:cmAuthor id="8" name="Sarah Arden" initials="sva [5]" lastIdx="1" clrIdx="7"/>
  <p:cmAuthor id="2" name="Benz, Sarah" initials="BS" lastIdx="6" clrIdx="1"/>
  <p:cmAuthor id="9" name="Nelson, Gena" initials="NG" lastIdx="21" clrIdx="8"/>
  <p:cmAuthor id="3" name="Pfannenstiel, Kathleen" initials="PK" lastIdx="2" clrIdx="2"/>
  <p:cmAuthor id="10" name="O'Brien, Kim" initials="OK" lastIdx="1" clrIdx="9">
    <p:extLst>
      <p:ext uri="{19B8F6BF-5375-455C-9EA6-DF929625EA0E}">
        <p15:presenceInfo xmlns:p15="http://schemas.microsoft.com/office/powerpoint/2012/main" userId="S::kobrien@air.org::510b092a-a21c-41df-a1bc-c1a5087d4c4a" providerId="AD"/>
      </p:ext>
    </p:extLst>
  </p:cmAuthor>
  <p:cmAuthor id="4" name="Sarah Arden" initials="sva" lastIdx="1" clrIdx="3"/>
  <p:cmAuthor id="11" name="Gandhi, Allison" initials="GA" lastIdx="1" clrIdx="10">
    <p:extLst>
      <p:ext uri="{19B8F6BF-5375-455C-9EA6-DF929625EA0E}">
        <p15:presenceInfo xmlns:p15="http://schemas.microsoft.com/office/powerpoint/2012/main" userId="S::agandhi@air.org::71febad7-ce2e-4d17-9258-d67dda4a2ea0" providerId="AD"/>
      </p:ext>
    </p:extLst>
  </p:cmAuthor>
  <p:cmAuthor id="5" name="Sarah Arden" initials="sva [2]" lastIdx="1" clrIdx="4"/>
  <p:cmAuthor id="6" name="Sarah Arden" initials="sva [3]" lastIdx="1" clrIdx="5"/>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4488"/>
    <a:srgbClr val="30558C"/>
    <a:srgbClr val="66FFFF"/>
    <a:srgbClr val="FDB813"/>
    <a:srgbClr val="FF99FF"/>
    <a:srgbClr val="7098C2"/>
    <a:srgbClr val="336195"/>
    <a:srgbClr val="949494"/>
    <a:srgbClr val="000000"/>
    <a:srgbClr val="FFC4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43" autoAdjust="0"/>
    <p:restoredTop sz="89932" autoAdjust="0"/>
  </p:normalViewPr>
  <p:slideViewPr>
    <p:cSldViewPr snapToGrid="0">
      <p:cViewPr>
        <p:scale>
          <a:sx n="109" d="100"/>
          <a:sy n="109" d="100"/>
        </p:scale>
        <p:origin x="376" y="208"/>
      </p:cViewPr>
      <p:guideLst>
        <p:guide orient="horz" pos="2160"/>
        <p:guide pos="2880"/>
      </p:guideLst>
    </p:cSldViewPr>
  </p:slideViewPr>
  <p:outlineViewPr>
    <p:cViewPr>
      <p:scale>
        <a:sx n="33" d="100"/>
        <a:sy n="33" d="100"/>
      </p:scale>
      <p:origin x="0" y="-26208"/>
    </p:cViewPr>
  </p:outlineViewPr>
  <p:notesTextViewPr>
    <p:cViewPr>
      <p:scale>
        <a:sx n="3" d="2"/>
        <a:sy n="3" d="2"/>
      </p:scale>
      <p:origin x="0" y="0"/>
    </p:cViewPr>
  </p:notesTextViewPr>
  <p:sorterViewPr>
    <p:cViewPr>
      <p:scale>
        <a:sx n="125" d="100"/>
        <a:sy n="125" d="100"/>
      </p:scale>
      <p:origin x="0" y="0"/>
    </p:cViewPr>
  </p:sorterViewPr>
  <p:notesViewPr>
    <p:cSldViewPr snapToGrid="0">
      <p:cViewPr varScale="1">
        <p:scale>
          <a:sx n="88" d="100"/>
          <a:sy n="88" d="100"/>
        </p:scale>
        <p:origin x="-3786" y="-114"/>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presProps" Target="presProps.xml"/><Relationship Id="rId5" Type="http://schemas.openxmlformats.org/officeDocument/2006/relationships/slideMaster" Target="slideMasters/slideMaster2.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80" Type="http://schemas.openxmlformats.org/officeDocument/2006/relationships/slide" Target="slides/slide73.xml"/><Relationship Id="rId85" Type="http://schemas.openxmlformats.org/officeDocument/2006/relationships/slide" Target="slides/slide78.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handoutMaster" Target="handoutMasters/handoutMaster1.xml"/><Relationship Id="rId10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theme" Target="theme/theme1.xml"/><Relationship Id="rId7" Type="http://schemas.openxmlformats.org/officeDocument/2006/relationships/slideMaster" Target="slideMasters/slideMaster4.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tags" Target="tags/tag1.xml"/><Relationship Id="rId105"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notesMaster" Target="notesMasters/notesMaster1.xml"/><Relationship Id="rId3" Type="http://schemas.openxmlformats.org/officeDocument/2006/relationships/customXml" Target="../customXml/item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E25A1E-9AA2-42D7-8023-0121DDAD522E}"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EDBCB4D9-2F50-45C1-840F-1D3D0E8B4157}">
      <dgm:prSet phldrT="[Text]"/>
      <dgm:spPr>
        <a:solidFill>
          <a:schemeClr val="accent2"/>
        </a:solidFill>
      </dgm:spPr>
      <dgm:t>
        <a:bodyPr/>
        <a:lstStyle/>
        <a:p>
          <a:r>
            <a:rPr lang="en-US" dirty="0"/>
            <a:t>Data enables us to…</a:t>
          </a:r>
        </a:p>
      </dgm:t>
    </dgm:pt>
    <dgm:pt modelId="{2F16622E-E83F-4E32-ABF0-74619505E22A}" type="parTrans" cxnId="{06CF7FC9-721C-4D43-BEED-56522E5ABC16}">
      <dgm:prSet/>
      <dgm:spPr/>
      <dgm:t>
        <a:bodyPr/>
        <a:lstStyle/>
        <a:p>
          <a:endParaRPr lang="en-US"/>
        </a:p>
      </dgm:t>
    </dgm:pt>
    <dgm:pt modelId="{FB217FD8-9E13-4630-9024-5AA70DA8F1A0}" type="sibTrans" cxnId="{06CF7FC9-721C-4D43-BEED-56522E5ABC16}">
      <dgm:prSet/>
      <dgm:spPr/>
      <dgm:t>
        <a:bodyPr/>
        <a:lstStyle/>
        <a:p>
          <a:endParaRPr lang="en-US"/>
        </a:p>
      </dgm:t>
    </dgm:pt>
    <dgm:pt modelId="{3BC6C9A3-252C-4BFE-A21C-2C3BCE2F72D5}">
      <dgm:prSet phldrT="[Text]" custT="1"/>
      <dgm:spPr/>
      <dgm:t>
        <a:bodyPr/>
        <a:lstStyle/>
        <a:p>
          <a:r>
            <a:rPr lang="en-US" sz="1800" dirty="0"/>
            <a:t>Estimate the rates of improvement (ROI) across time.</a:t>
          </a:r>
        </a:p>
      </dgm:t>
    </dgm:pt>
    <dgm:pt modelId="{5BD7692D-03F5-40F0-931A-346FD686EE9B}" type="parTrans" cxnId="{D551A5C4-7886-40F7-8BC0-0F4185189CBB}">
      <dgm:prSet/>
      <dgm:spPr/>
      <dgm:t>
        <a:bodyPr/>
        <a:lstStyle/>
        <a:p>
          <a:endParaRPr lang="en-US"/>
        </a:p>
      </dgm:t>
    </dgm:pt>
    <dgm:pt modelId="{BEE379F7-E25D-43A9-868A-98D352165968}" type="sibTrans" cxnId="{D551A5C4-7886-40F7-8BC0-0F4185189CBB}">
      <dgm:prSet/>
      <dgm:spPr/>
      <dgm:t>
        <a:bodyPr/>
        <a:lstStyle/>
        <a:p>
          <a:endParaRPr lang="en-US"/>
        </a:p>
      </dgm:t>
    </dgm:pt>
    <dgm:pt modelId="{FE36F305-A163-4576-BEBA-7D1008C01D81}">
      <dgm:prSet phldrT="[Text]" custT="1"/>
      <dgm:spPr/>
      <dgm:t>
        <a:bodyPr/>
        <a:lstStyle/>
        <a:p>
          <a:r>
            <a:rPr lang="en-US" sz="1800" dirty="0"/>
            <a:t>Compare the efficacy of different forms of instruction.</a:t>
          </a:r>
        </a:p>
      </dgm:t>
    </dgm:pt>
    <dgm:pt modelId="{D5C6CC5A-8047-4932-A182-17ECF292B2AF}" type="parTrans" cxnId="{C429298B-BDAF-480B-BFD1-306429FCE1E8}">
      <dgm:prSet/>
      <dgm:spPr/>
      <dgm:t>
        <a:bodyPr/>
        <a:lstStyle/>
        <a:p>
          <a:endParaRPr lang="en-US"/>
        </a:p>
      </dgm:t>
    </dgm:pt>
    <dgm:pt modelId="{8EB992B3-A5C0-45C1-8C41-8042B49B8CCA}" type="sibTrans" cxnId="{C429298B-BDAF-480B-BFD1-306429FCE1E8}">
      <dgm:prSet/>
      <dgm:spPr/>
      <dgm:t>
        <a:bodyPr/>
        <a:lstStyle/>
        <a:p>
          <a:endParaRPr lang="en-US"/>
        </a:p>
      </dgm:t>
    </dgm:pt>
    <dgm:pt modelId="{CE9CD007-1E37-443C-A7F6-41B116784173}">
      <dgm:prSet custT="1"/>
      <dgm:spPr/>
      <dgm:t>
        <a:bodyPr/>
        <a:lstStyle/>
        <a:p>
          <a:r>
            <a:rPr lang="en-US" sz="1800" dirty="0"/>
            <a:t>Identify students who are not demonstrating adequate progress.</a:t>
          </a:r>
        </a:p>
      </dgm:t>
    </dgm:pt>
    <dgm:pt modelId="{C4FE7B3E-50EC-4D8B-B34B-6A0C008C070A}" type="parTrans" cxnId="{CE2E4E8B-0F04-4D60-9373-0B5246B78AFA}">
      <dgm:prSet/>
      <dgm:spPr/>
      <dgm:t>
        <a:bodyPr/>
        <a:lstStyle/>
        <a:p>
          <a:endParaRPr lang="en-US"/>
        </a:p>
      </dgm:t>
    </dgm:pt>
    <dgm:pt modelId="{AB9F7694-4C01-4300-B7C7-E9A0765F7CB1}" type="sibTrans" cxnId="{CE2E4E8B-0F04-4D60-9373-0B5246B78AFA}">
      <dgm:prSet/>
      <dgm:spPr/>
      <dgm:t>
        <a:bodyPr/>
        <a:lstStyle/>
        <a:p>
          <a:endParaRPr lang="en-US"/>
        </a:p>
      </dgm:t>
    </dgm:pt>
    <dgm:pt modelId="{42B3EF34-2D3B-4BE9-A568-709C6F4568FF}">
      <dgm:prSet custT="1"/>
      <dgm:spPr/>
      <dgm:t>
        <a:bodyPr/>
        <a:lstStyle/>
        <a:p>
          <a:r>
            <a:rPr lang="en-US" sz="1800" dirty="0"/>
            <a:t>Determine when an instructional change </a:t>
          </a:r>
          <a:br>
            <a:rPr lang="en-US" sz="1800" dirty="0"/>
          </a:br>
          <a:r>
            <a:rPr lang="en-US" sz="1800" dirty="0"/>
            <a:t>is needed.</a:t>
          </a:r>
        </a:p>
      </dgm:t>
    </dgm:pt>
    <dgm:pt modelId="{0ACD95D1-0391-4A6F-8532-BD0207B98C99}" type="parTrans" cxnId="{761D001D-26E0-4A87-9E64-A5DBBD9C7DA5}">
      <dgm:prSet/>
      <dgm:spPr/>
      <dgm:t>
        <a:bodyPr/>
        <a:lstStyle/>
        <a:p>
          <a:endParaRPr lang="en-US"/>
        </a:p>
      </dgm:t>
    </dgm:pt>
    <dgm:pt modelId="{3CECF216-0E43-4E03-A336-7322D0E76EB4}" type="sibTrans" cxnId="{761D001D-26E0-4A87-9E64-A5DBBD9C7DA5}">
      <dgm:prSet/>
      <dgm:spPr/>
      <dgm:t>
        <a:bodyPr/>
        <a:lstStyle/>
        <a:p>
          <a:endParaRPr lang="en-US"/>
        </a:p>
      </dgm:t>
    </dgm:pt>
    <dgm:pt modelId="{AF18EB13-BEED-4556-A30E-1E943BF45B6D}" type="pres">
      <dgm:prSet presAssocID="{20E25A1E-9AA2-42D7-8023-0121DDAD522E}" presName="cycle" presStyleCnt="0">
        <dgm:presLayoutVars>
          <dgm:chMax val="1"/>
          <dgm:dir/>
          <dgm:animLvl val="ctr"/>
          <dgm:resizeHandles val="exact"/>
        </dgm:presLayoutVars>
      </dgm:prSet>
      <dgm:spPr/>
    </dgm:pt>
    <dgm:pt modelId="{C4476550-6511-4593-86CA-5E87C4D26F50}" type="pres">
      <dgm:prSet presAssocID="{EDBCB4D9-2F50-45C1-840F-1D3D0E8B4157}" presName="centerShape" presStyleLbl="node0" presStyleIdx="0" presStyleCnt="1"/>
      <dgm:spPr/>
    </dgm:pt>
    <dgm:pt modelId="{2467E778-F970-4D71-B9D2-3292FB8A7219}" type="pres">
      <dgm:prSet presAssocID="{5BD7692D-03F5-40F0-931A-346FD686EE9B}" presName="parTrans" presStyleLbl="bgSibTrans2D1" presStyleIdx="0" presStyleCnt="4" custAng="21524175" custFlipHor="1" custScaleX="34081" custLinFactNeighborX="35960" custLinFactNeighborY="21040"/>
      <dgm:spPr/>
    </dgm:pt>
    <dgm:pt modelId="{1549E20F-65EF-484A-A63C-3BF5B9637A83}" type="pres">
      <dgm:prSet presAssocID="{3BC6C9A3-252C-4BFE-A21C-2C3BCE2F72D5}" presName="node" presStyleLbl="node1" presStyleIdx="0" presStyleCnt="4" custScaleX="134164" custRadScaleRad="114631" custRadScaleInc="-30525">
        <dgm:presLayoutVars>
          <dgm:bulletEnabled val="1"/>
        </dgm:presLayoutVars>
      </dgm:prSet>
      <dgm:spPr/>
    </dgm:pt>
    <dgm:pt modelId="{155E36FD-1A0F-4BF9-A044-88F0B85558F1}" type="pres">
      <dgm:prSet presAssocID="{D5C6CC5A-8047-4932-A182-17ECF292B2AF}" presName="parTrans" presStyleLbl="bgSibTrans2D1" presStyleIdx="1" presStyleCnt="4" custAng="10766525" custScaleX="42666" custLinFactNeighborX="15856" custLinFactNeighborY="83309"/>
      <dgm:spPr/>
    </dgm:pt>
    <dgm:pt modelId="{E765FE02-8B9B-47C6-ABA5-737989C31CC4}" type="pres">
      <dgm:prSet presAssocID="{FE36F305-A163-4576-BEBA-7D1008C01D81}" presName="node" presStyleLbl="node1" presStyleIdx="1" presStyleCnt="4" custScaleX="148530" custRadScaleRad="100411" custRadScaleInc="-28542">
        <dgm:presLayoutVars>
          <dgm:bulletEnabled val="1"/>
        </dgm:presLayoutVars>
      </dgm:prSet>
      <dgm:spPr/>
    </dgm:pt>
    <dgm:pt modelId="{D6E8DE8C-8A98-47E2-8C9E-8D6B96873FD5}" type="pres">
      <dgm:prSet presAssocID="{C4FE7B3E-50EC-4D8B-B34B-6A0C008C070A}" presName="parTrans" presStyleLbl="bgSibTrans2D1" presStyleIdx="2" presStyleCnt="4" custAng="11024973" custScaleX="40811" custLinFactNeighborX="-24522" custLinFactNeighborY="76732"/>
      <dgm:spPr/>
    </dgm:pt>
    <dgm:pt modelId="{FC09DC9C-857F-4E69-84DE-E5D464085700}" type="pres">
      <dgm:prSet presAssocID="{CE9CD007-1E37-443C-A7F6-41B116784173}" presName="node" presStyleLbl="node1" presStyleIdx="2" presStyleCnt="4" custScaleX="155678" custRadScaleRad="114278" custRadScaleInc="46829">
        <dgm:presLayoutVars>
          <dgm:bulletEnabled val="1"/>
        </dgm:presLayoutVars>
      </dgm:prSet>
      <dgm:spPr/>
    </dgm:pt>
    <dgm:pt modelId="{E318B82C-59EE-420F-A248-B5CE1624A9E4}" type="pres">
      <dgm:prSet presAssocID="{0ACD95D1-0391-4A6F-8532-BD0207B98C99}" presName="parTrans" presStyleLbl="bgSibTrans2D1" presStyleIdx="3" presStyleCnt="4" custAng="10815102" custScaleX="34042" custScaleY="92185" custLinFactNeighborX="-37286" custLinFactNeighborY="13134"/>
      <dgm:spPr/>
    </dgm:pt>
    <dgm:pt modelId="{053A2683-9B55-413E-859F-791AD901B2B5}" type="pres">
      <dgm:prSet presAssocID="{42B3EF34-2D3B-4BE9-A568-709C6F4568FF}" presName="node" presStyleLbl="node1" presStyleIdx="3" presStyleCnt="4" custScaleX="144235" custRadScaleRad="118599" custRadScaleInc="32774">
        <dgm:presLayoutVars>
          <dgm:bulletEnabled val="1"/>
        </dgm:presLayoutVars>
      </dgm:prSet>
      <dgm:spPr/>
    </dgm:pt>
  </dgm:ptLst>
  <dgm:cxnLst>
    <dgm:cxn modelId="{29564209-C1AE-4479-B074-69916139AE63}" type="presOf" srcId="{0ACD95D1-0391-4A6F-8532-BD0207B98C99}" destId="{E318B82C-59EE-420F-A248-B5CE1624A9E4}" srcOrd="0" destOrd="0" presId="urn:microsoft.com/office/officeart/2005/8/layout/radial4"/>
    <dgm:cxn modelId="{70410F0A-C63E-4E26-ABBA-531BF8853C29}" type="presOf" srcId="{42B3EF34-2D3B-4BE9-A568-709C6F4568FF}" destId="{053A2683-9B55-413E-859F-791AD901B2B5}" srcOrd="0" destOrd="0" presId="urn:microsoft.com/office/officeart/2005/8/layout/radial4"/>
    <dgm:cxn modelId="{761D001D-26E0-4A87-9E64-A5DBBD9C7DA5}" srcId="{EDBCB4D9-2F50-45C1-840F-1D3D0E8B4157}" destId="{42B3EF34-2D3B-4BE9-A568-709C6F4568FF}" srcOrd="3" destOrd="0" parTransId="{0ACD95D1-0391-4A6F-8532-BD0207B98C99}" sibTransId="{3CECF216-0E43-4E03-A336-7322D0E76EB4}"/>
    <dgm:cxn modelId="{9C3CCC53-DC5B-4B23-BF0D-2DFACBB8C48D}" type="presOf" srcId="{20E25A1E-9AA2-42D7-8023-0121DDAD522E}" destId="{AF18EB13-BEED-4556-A30E-1E943BF45B6D}" srcOrd="0" destOrd="0" presId="urn:microsoft.com/office/officeart/2005/8/layout/radial4"/>
    <dgm:cxn modelId="{28232986-025D-4D05-8C89-5D11288092AB}" type="presOf" srcId="{D5C6CC5A-8047-4932-A182-17ECF292B2AF}" destId="{155E36FD-1A0F-4BF9-A044-88F0B85558F1}" srcOrd="0" destOrd="0" presId="urn:microsoft.com/office/officeart/2005/8/layout/radial4"/>
    <dgm:cxn modelId="{B7C5F78A-A9E7-4BC9-830F-4399AB33AEBC}" type="presOf" srcId="{CE9CD007-1E37-443C-A7F6-41B116784173}" destId="{FC09DC9C-857F-4E69-84DE-E5D464085700}" srcOrd="0" destOrd="0" presId="urn:microsoft.com/office/officeart/2005/8/layout/radial4"/>
    <dgm:cxn modelId="{C429298B-BDAF-480B-BFD1-306429FCE1E8}" srcId="{EDBCB4D9-2F50-45C1-840F-1D3D0E8B4157}" destId="{FE36F305-A163-4576-BEBA-7D1008C01D81}" srcOrd="1" destOrd="0" parTransId="{D5C6CC5A-8047-4932-A182-17ECF292B2AF}" sibTransId="{8EB992B3-A5C0-45C1-8C41-8042B49B8CCA}"/>
    <dgm:cxn modelId="{CE2E4E8B-0F04-4D60-9373-0B5246B78AFA}" srcId="{EDBCB4D9-2F50-45C1-840F-1D3D0E8B4157}" destId="{CE9CD007-1E37-443C-A7F6-41B116784173}" srcOrd="2" destOrd="0" parTransId="{C4FE7B3E-50EC-4D8B-B34B-6A0C008C070A}" sibTransId="{AB9F7694-4C01-4300-B7C7-E9A0765F7CB1}"/>
    <dgm:cxn modelId="{57A0EAB1-9F95-436A-998B-FEEA27E47F7E}" type="presOf" srcId="{C4FE7B3E-50EC-4D8B-B34B-6A0C008C070A}" destId="{D6E8DE8C-8A98-47E2-8C9E-8D6B96873FD5}" srcOrd="0" destOrd="0" presId="urn:microsoft.com/office/officeart/2005/8/layout/radial4"/>
    <dgm:cxn modelId="{E718D6B7-AC0C-4C59-ACFA-B6A97BE2A9C1}" type="presOf" srcId="{EDBCB4D9-2F50-45C1-840F-1D3D0E8B4157}" destId="{C4476550-6511-4593-86CA-5E87C4D26F50}" srcOrd="0" destOrd="0" presId="urn:microsoft.com/office/officeart/2005/8/layout/radial4"/>
    <dgm:cxn modelId="{D551A5C4-7886-40F7-8BC0-0F4185189CBB}" srcId="{EDBCB4D9-2F50-45C1-840F-1D3D0E8B4157}" destId="{3BC6C9A3-252C-4BFE-A21C-2C3BCE2F72D5}" srcOrd="0" destOrd="0" parTransId="{5BD7692D-03F5-40F0-931A-346FD686EE9B}" sibTransId="{BEE379F7-E25D-43A9-868A-98D352165968}"/>
    <dgm:cxn modelId="{7CB7C7C8-7A45-46DC-832F-1F811B730CED}" type="presOf" srcId="{FE36F305-A163-4576-BEBA-7D1008C01D81}" destId="{E765FE02-8B9B-47C6-ABA5-737989C31CC4}" srcOrd="0" destOrd="0" presId="urn:microsoft.com/office/officeart/2005/8/layout/radial4"/>
    <dgm:cxn modelId="{06CF7FC9-721C-4D43-BEED-56522E5ABC16}" srcId="{20E25A1E-9AA2-42D7-8023-0121DDAD522E}" destId="{EDBCB4D9-2F50-45C1-840F-1D3D0E8B4157}" srcOrd="0" destOrd="0" parTransId="{2F16622E-E83F-4E32-ABF0-74619505E22A}" sibTransId="{FB217FD8-9E13-4630-9024-5AA70DA8F1A0}"/>
    <dgm:cxn modelId="{114748DB-7224-4FA7-8846-0DAA2C644AAA}" type="presOf" srcId="{5BD7692D-03F5-40F0-931A-346FD686EE9B}" destId="{2467E778-F970-4D71-B9D2-3292FB8A7219}" srcOrd="0" destOrd="0" presId="urn:microsoft.com/office/officeart/2005/8/layout/radial4"/>
    <dgm:cxn modelId="{A96F25DD-2C49-4EB3-ACF9-029AD5549348}" type="presOf" srcId="{3BC6C9A3-252C-4BFE-A21C-2C3BCE2F72D5}" destId="{1549E20F-65EF-484A-A63C-3BF5B9637A83}" srcOrd="0" destOrd="0" presId="urn:microsoft.com/office/officeart/2005/8/layout/radial4"/>
    <dgm:cxn modelId="{3160BAFD-C939-4AE3-B72F-2C5714A9F48C}" type="presParOf" srcId="{AF18EB13-BEED-4556-A30E-1E943BF45B6D}" destId="{C4476550-6511-4593-86CA-5E87C4D26F50}" srcOrd="0" destOrd="0" presId="urn:microsoft.com/office/officeart/2005/8/layout/radial4"/>
    <dgm:cxn modelId="{81E6C247-3316-45B6-A657-B5519477B357}" type="presParOf" srcId="{AF18EB13-BEED-4556-A30E-1E943BF45B6D}" destId="{2467E778-F970-4D71-B9D2-3292FB8A7219}" srcOrd="1" destOrd="0" presId="urn:microsoft.com/office/officeart/2005/8/layout/radial4"/>
    <dgm:cxn modelId="{576B8734-3E9D-4ADD-93C6-39A0220F3FD5}" type="presParOf" srcId="{AF18EB13-BEED-4556-A30E-1E943BF45B6D}" destId="{1549E20F-65EF-484A-A63C-3BF5B9637A83}" srcOrd="2" destOrd="0" presId="urn:microsoft.com/office/officeart/2005/8/layout/radial4"/>
    <dgm:cxn modelId="{7BE325AF-6A36-47A5-992E-F7FBC23DE7BF}" type="presParOf" srcId="{AF18EB13-BEED-4556-A30E-1E943BF45B6D}" destId="{155E36FD-1A0F-4BF9-A044-88F0B85558F1}" srcOrd="3" destOrd="0" presId="urn:microsoft.com/office/officeart/2005/8/layout/radial4"/>
    <dgm:cxn modelId="{0F24BFB1-A83F-474A-B74A-9DF05F5015A3}" type="presParOf" srcId="{AF18EB13-BEED-4556-A30E-1E943BF45B6D}" destId="{E765FE02-8B9B-47C6-ABA5-737989C31CC4}" srcOrd="4" destOrd="0" presId="urn:microsoft.com/office/officeart/2005/8/layout/radial4"/>
    <dgm:cxn modelId="{38F69D64-076C-4CF7-B613-99BC62A6CA00}" type="presParOf" srcId="{AF18EB13-BEED-4556-A30E-1E943BF45B6D}" destId="{D6E8DE8C-8A98-47E2-8C9E-8D6B96873FD5}" srcOrd="5" destOrd="0" presId="urn:microsoft.com/office/officeart/2005/8/layout/radial4"/>
    <dgm:cxn modelId="{EB754F75-A8C7-4D07-A3F8-95F3EFD3ABFB}" type="presParOf" srcId="{AF18EB13-BEED-4556-A30E-1E943BF45B6D}" destId="{FC09DC9C-857F-4E69-84DE-E5D464085700}" srcOrd="6" destOrd="0" presId="urn:microsoft.com/office/officeart/2005/8/layout/radial4"/>
    <dgm:cxn modelId="{50912E3E-D1EC-4B96-A9C0-5739A9BAA36E}" type="presParOf" srcId="{AF18EB13-BEED-4556-A30E-1E943BF45B6D}" destId="{E318B82C-59EE-420F-A248-B5CE1624A9E4}" srcOrd="7" destOrd="0" presId="urn:microsoft.com/office/officeart/2005/8/layout/radial4"/>
    <dgm:cxn modelId="{D43C67E3-751F-47FE-9392-A2BB025E4F83}" type="presParOf" srcId="{AF18EB13-BEED-4556-A30E-1E943BF45B6D}" destId="{053A2683-9B55-413E-859F-791AD901B2B5}"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476550-6511-4593-86CA-5E87C4D26F50}">
      <dsp:nvSpPr>
        <dsp:cNvPr id="0" name=""/>
        <dsp:cNvSpPr/>
      </dsp:nvSpPr>
      <dsp:spPr>
        <a:xfrm>
          <a:off x="3125449" y="1963929"/>
          <a:ext cx="1876245" cy="1876245"/>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Data enables us to…</a:t>
          </a:r>
        </a:p>
      </dsp:txBody>
      <dsp:txXfrm>
        <a:off x="3400219" y="2238699"/>
        <a:ext cx="1326705" cy="1326705"/>
      </dsp:txXfrm>
    </dsp:sp>
    <dsp:sp modelId="{2467E778-F970-4D71-B9D2-3292FB8A7219}">
      <dsp:nvSpPr>
        <dsp:cNvPr id="0" name=""/>
        <dsp:cNvSpPr/>
      </dsp:nvSpPr>
      <dsp:spPr>
        <a:xfrm rot="10800000" flipH="1">
          <a:off x="2487860" y="2705217"/>
          <a:ext cx="589297" cy="53472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49E20F-65EF-484A-A63C-3BF5B9637A83}">
      <dsp:nvSpPr>
        <dsp:cNvPr id="0" name=""/>
        <dsp:cNvSpPr/>
      </dsp:nvSpPr>
      <dsp:spPr>
        <a:xfrm>
          <a:off x="100684" y="2128034"/>
          <a:ext cx="2391383" cy="14259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Estimate the rates of improvement (ROI) across time.</a:t>
          </a:r>
        </a:p>
      </dsp:txBody>
      <dsp:txXfrm>
        <a:off x="142449" y="2169799"/>
        <a:ext cx="2307853" cy="1342416"/>
      </dsp:txXfrm>
    </dsp:sp>
    <dsp:sp modelId="{155E36FD-1A0F-4BF9-A044-88F0B85558F1}">
      <dsp:nvSpPr>
        <dsp:cNvPr id="0" name=""/>
        <dsp:cNvSpPr/>
      </dsp:nvSpPr>
      <dsp:spPr>
        <a:xfrm rot="3095891">
          <a:off x="2930052" y="1720174"/>
          <a:ext cx="599303" cy="53472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65FE02-8B9B-47C6-ABA5-737989C31CC4}">
      <dsp:nvSpPr>
        <dsp:cNvPr id="0" name=""/>
        <dsp:cNvSpPr/>
      </dsp:nvSpPr>
      <dsp:spPr>
        <a:xfrm>
          <a:off x="1252379" y="274476"/>
          <a:ext cx="2647447" cy="14259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Compare the efficacy of different forms of instruction.</a:t>
          </a:r>
        </a:p>
      </dsp:txBody>
      <dsp:txXfrm>
        <a:off x="1294144" y="316241"/>
        <a:ext cx="2563917" cy="1342416"/>
      </dsp:txXfrm>
    </dsp:sp>
    <dsp:sp modelId="{D6E8DE8C-8A98-47E2-8C9E-8D6B96873FD5}">
      <dsp:nvSpPr>
        <dsp:cNvPr id="0" name=""/>
        <dsp:cNvSpPr/>
      </dsp:nvSpPr>
      <dsp:spPr>
        <a:xfrm rot="8389356">
          <a:off x="4657920" y="1727709"/>
          <a:ext cx="702379" cy="53472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09DC9C-857F-4E69-84DE-E5D464085700}">
      <dsp:nvSpPr>
        <dsp:cNvPr id="0" name=""/>
        <dsp:cNvSpPr/>
      </dsp:nvSpPr>
      <dsp:spPr>
        <a:xfrm>
          <a:off x="4663493" y="274808"/>
          <a:ext cx="2774856" cy="14259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Identify students who are not demonstrating adequate progress.</a:t>
          </a:r>
        </a:p>
      </dsp:txBody>
      <dsp:txXfrm>
        <a:off x="4705258" y="316573"/>
        <a:ext cx="2691326" cy="1342416"/>
      </dsp:txXfrm>
    </dsp:sp>
    <dsp:sp modelId="{E318B82C-59EE-420F-A248-B5CE1624A9E4}">
      <dsp:nvSpPr>
        <dsp:cNvPr id="0" name=""/>
        <dsp:cNvSpPr/>
      </dsp:nvSpPr>
      <dsp:spPr>
        <a:xfrm rot="10800000">
          <a:off x="5029209" y="2717229"/>
          <a:ext cx="619445" cy="49294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3A2683-9B55-413E-859F-791AD901B2B5}">
      <dsp:nvSpPr>
        <dsp:cNvPr id="0" name=""/>
        <dsp:cNvSpPr/>
      </dsp:nvSpPr>
      <dsp:spPr>
        <a:xfrm>
          <a:off x="5641778" y="2176498"/>
          <a:ext cx="2570892" cy="14259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Determine when an instructional change </a:t>
          </a:r>
          <a:br>
            <a:rPr lang="en-US" sz="1800" kern="1200" dirty="0"/>
          </a:br>
          <a:r>
            <a:rPr lang="en-US" sz="1800" kern="1200" dirty="0"/>
            <a:t>is needed.</a:t>
          </a:r>
        </a:p>
      </dsp:txBody>
      <dsp:txXfrm>
        <a:off x="5683543" y="2218263"/>
        <a:ext cx="2487362" cy="1342416"/>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2" y="1"/>
            <a:ext cx="3038475" cy="324452"/>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20483" name="Rectangle 3"/>
          <p:cNvSpPr>
            <a:spLocks noGrp="1" noChangeArrowheads="1"/>
          </p:cNvSpPr>
          <p:nvPr>
            <p:ph type="dt" sz="quarter" idx="1"/>
          </p:nvPr>
        </p:nvSpPr>
        <p:spPr bwMode="auto">
          <a:xfrm>
            <a:off x="3971926" y="1"/>
            <a:ext cx="3038475" cy="324452"/>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dirty="0"/>
          </a:p>
        </p:txBody>
      </p:sp>
      <p:sp>
        <p:nvSpPr>
          <p:cNvPr id="20484" name="Rectangle 4"/>
          <p:cNvSpPr>
            <a:spLocks noGrp="1" noChangeArrowheads="1"/>
          </p:cNvSpPr>
          <p:nvPr>
            <p:ph type="ftr" sz="quarter" idx="2"/>
          </p:nvPr>
        </p:nvSpPr>
        <p:spPr bwMode="auto">
          <a:xfrm>
            <a:off x="2" y="8965698"/>
            <a:ext cx="3038475" cy="270378"/>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20485" name="Rectangle 5"/>
          <p:cNvSpPr>
            <a:spLocks noGrp="1" noChangeArrowheads="1"/>
          </p:cNvSpPr>
          <p:nvPr>
            <p:ph type="sldNum" sz="quarter" idx="3"/>
          </p:nvPr>
        </p:nvSpPr>
        <p:spPr bwMode="auto">
          <a:xfrm>
            <a:off x="3971926" y="8965698"/>
            <a:ext cx="3038475" cy="270378"/>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7BCAE3DC-170E-4613-A0CC-4BE6EC59C3DC}" type="slidenum">
              <a:rPr lang="en-US"/>
              <a:pPr>
                <a:defRPr/>
              </a:pPr>
              <a:t>‹#›</a:t>
            </a:fld>
            <a:endParaRPr lang="en-US" dirty="0"/>
          </a:p>
        </p:txBody>
      </p:sp>
    </p:spTree>
    <p:extLst>
      <p:ext uri="{BB962C8B-B14F-4D97-AF65-F5344CB8AC3E}">
        <p14:creationId xmlns:p14="http://schemas.microsoft.com/office/powerpoint/2010/main" val="240476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0"/>
            <a:ext cx="3038475" cy="462120"/>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3075" name="Rectangle 3"/>
          <p:cNvSpPr>
            <a:spLocks noGrp="1" noChangeArrowheads="1"/>
          </p:cNvSpPr>
          <p:nvPr>
            <p:ph type="dt" idx="1"/>
          </p:nvPr>
        </p:nvSpPr>
        <p:spPr bwMode="auto">
          <a:xfrm>
            <a:off x="3971926" y="0"/>
            <a:ext cx="3038475" cy="462120"/>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1196975" y="692150"/>
            <a:ext cx="4618038" cy="34639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5039" y="4387769"/>
            <a:ext cx="5140325" cy="4155919"/>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078" name="Rectangle 6"/>
          <p:cNvSpPr>
            <a:spLocks noGrp="1" noChangeArrowheads="1"/>
          </p:cNvSpPr>
          <p:nvPr>
            <p:ph type="ftr" sz="quarter" idx="4"/>
          </p:nvPr>
        </p:nvSpPr>
        <p:spPr bwMode="auto">
          <a:xfrm>
            <a:off x="2" y="8773959"/>
            <a:ext cx="3038475" cy="462119"/>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3079" name="Rectangle 7"/>
          <p:cNvSpPr>
            <a:spLocks noGrp="1" noChangeArrowheads="1"/>
          </p:cNvSpPr>
          <p:nvPr>
            <p:ph type="sldNum" sz="quarter" idx="5"/>
          </p:nvPr>
        </p:nvSpPr>
        <p:spPr bwMode="auto">
          <a:xfrm>
            <a:off x="3971926" y="8773959"/>
            <a:ext cx="3038475" cy="462119"/>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DBA2C2E2-0E08-480B-A22D-C2F2EBF6A27D}" type="slidenum">
              <a:rPr lang="en-US"/>
              <a:pPr>
                <a:defRPr/>
              </a:pPr>
              <a:t>‹#›</a:t>
            </a:fld>
            <a:endParaRPr lang="en-US" dirty="0"/>
          </a:p>
        </p:txBody>
      </p:sp>
    </p:spTree>
    <p:extLst>
      <p:ext uri="{BB962C8B-B14F-4D97-AF65-F5344CB8AC3E}">
        <p14:creationId xmlns:p14="http://schemas.microsoft.com/office/powerpoint/2010/main" val="13995498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1pPr>
    <a:lvl2pPr marL="4572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2pPr>
    <a:lvl3pPr marL="9144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3pPr>
    <a:lvl4pPr marL="13716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4pPr>
    <a:lvl5pPr marL="18288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themathworksheetsite.co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0439" y="4387769"/>
            <a:ext cx="5938684" cy="4522055"/>
          </a:xfrm>
        </p:spPr>
        <p:txBody>
          <a:bodyPr>
            <a:normAutofit fontScale="70000" lnSpcReduction="20000"/>
          </a:bodyPr>
          <a:lstStyle/>
          <a:p>
            <a:r>
              <a:rPr lang="en-US" sz="1200" b="1" kern="1200" dirty="0">
                <a:solidFill>
                  <a:schemeClr val="tx1"/>
                </a:solidFill>
                <a:effectLst/>
                <a:latin typeface="ITC Franklin Gothic Std Bk Cd"/>
                <a:ea typeface="ＭＳ Ｐゴシック" pitchFamily="-48" charset="-128"/>
                <a:cs typeface="ＭＳ Ｐゴシック"/>
              </a:rPr>
              <a:t>Introduction to the Module</a:t>
            </a:r>
            <a:endParaRPr lang="en-US" sz="1200" kern="1200" dirty="0">
              <a:solidFill>
                <a:schemeClr val="tx1"/>
              </a:solidFill>
              <a:effectLst/>
              <a:latin typeface="ITC Franklin Gothic Std Bk Cd"/>
              <a:ea typeface="ＭＳ Ｐゴシック" pitchFamily="-48" charset="-128"/>
              <a:cs typeface="ＭＳ Ｐゴシック"/>
            </a:endParaRPr>
          </a:p>
          <a:p>
            <a:r>
              <a:rPr lang="en-US" sz="1200" kern="1200" dirty="0">
                <a:solidFill>
                  <a:schemeClr val="tx1"/>
                </a:solidFill>
                <a:effectLst/>
                <a:latin typeface="ITC Franklin Gothic Std Bk Cd"/>
                <a:ea typeface="ＭＳ Ｐゴシック" pitchFamily="-48" charset="-128"/>
                <a:cs typeface="ＭＳ Ｐゴシック"/>
              </a:rPr>
              <a:t>This module was adapted from a series of training modules developed by the National Center on Intensive Intervention (NCII) and is aimed at district or school teams involved in the initial planning for using data-based individualization (DBI) as a framework for providing intensive intervention in academics and behavior. The audience for this module may include school teams supporting academic intervention and progress monitoring in mathematics. Team members may include interventionists, special educators, school psychologists, counselors, and administrators, as appropriate. It is assumed that the audience already has some knowledge of progress monitoring. </a:t>
            </a:r>
          </a:p>
          <a:p>
            <a:r>
              <a:rPr lang="en-US" sz="1200" u="none" strike="noStrike" kern="1200" dirty="0">
                <a:solidFill>
                  <a:schemeClr val="tx1"/>
                </a:solidFill>
                <a:effectLst/>
                <a:latin typeface="ITC Franklin Gothic Std Bk Cd"/>
                <a:ea typeface="ＭＳ Ｐゴシック" pitchFamily="-48" charset="-128"/>
                <a:cs typeface="ＭＳ Ｐゴシック"/>
              </a:rPr>
              <a:t> </a:t>
            </a:r>
            <a:endParaRPr lang="en-US" sz="1200" kern="1200" dirty="0">
              <a:solidFill>
                <a:schemeClr val="tx1"/>
              </a:solidFill>
              <a:effectLst/>
              <a:latin typeface="ITC Franklin Gothic Std Bk Cd"/>
              <a:ea typeface="ＭＳ Ｐゴシック" pitchFamily="-48" charset="-128"/>
              <a:cs typeface="ＭＳ Ｐゴシック"/>
            </a:endParaRPr>
          </a:p>
          <a:p>
            <a:r>
              <a:rPr lang="en-US" sz="1200" b="1" kern="1200" dirty="0">
                <a:solidFill>
                  <a:schemeClr val="tx1"/>
                </a:solidFill>
                <a:effectLst/>
                <a:latin typeface="ITC Franklin Gothic Std Bk Cd"/>
                <a:ea typeface="ＭＳ Ｐゴシック" pitchFamily="-48" charset="-128"/>
                <a:cs typeface="ＭＳ Ｐゴシック"/>
              </a:rPr>
              <a:t>Instructions for Using the Speaker Notes</a:t>
            </a:r>
            <a:endParaRPr lang="en-US" sz="1200" kern="1200" dirty="0">
              <a:solidFill>
                <a:schemeClr val="tx1"/>
              </a:solidFill>
              <a:effectLst/>
              <a:latin typeface="ITC Franklin Gothic Std Bk Cd"/>
              <a:ea typeface="ＭＳ Ｐゴシック" pitchFamily="-48" charset="-128"/>
              <a:cs typeface="ＭＳ Ｐゴシック"/>
            </a:endParaRPr>
          </a:p>
          <a:p>
            <a:pPr marL="171450" lvl="0" indent="-171450">
              <a:buFont typeface="Arial" panose="020B0604020202020204" pitchFamily="34" charset="0"/>
              <a:buChar char="•"/>
            </a:pPr>
            <a:r>
              <a:rPr lang="en-US" sz="1200" kern="1200" dirty="0">
                <a:solidFill>
                  <a:schemeClr val="tx1"/>
                </a:solidFill>
                <a:effectLst/>
                <a:latin typeface="ITC Franklin Gothic Std Bk Cd"/>
                <a:ea typeface="ＭＳ Ｐゴシック" pitchFamily="-48" charset="-128"/>
                <a:cs typeface="ＭＳ Ｐゴシック"/>
              </a:rPr>
              <a:t>Text formatted in standard font is intended to be read aloud or paraphrased by the facilitator. </a:t>
            </a:r>
          </a:p>
          <a:p>
            <a:pPr marL="171450" lvl="0" indent="-171450">
              <a:buFont typeface="Arial" panose="020B0604020202020204" pitchFamily="34" charset="0"/>
              <a:buChar char="•"/>
            </a:pPr>
            <a:r>
              <a:rPr lang="en-US" sz="1200" kern="1200" dirty="0">
                <a:solidFill>
                  <a:schemeClr val="tx1"/>
                </a:solidFill>
                <a:effectLst/>
                <a:latin typeface="ITC Franklin Gothic Std Bk Cd"/>
                <a:ea typeface="ＭＳ Ｐゴシック" pitchFamily="-48" charset="-128"/>
                <a:cs typeface="ＭＳ Ｐゴシック"/>
              </a:rPr>
              <a:t>Text formatted in </a:t>
            </a:r>
            <a:r>
              <a:rPr lang="en-US" sz="1200" b="1" kern="1200" dirty="0">
                <a:solidFill>
                  <a:schemeClr val="tx1"/>
                </a:solidFill>
                <a:effectLst/>
                <a:latin typeface="ITC Franklin Gothic Std Bk Cd"/>
                <a:ea typeface="ＭＳ Ｐゴシック" pitchFamily="-48" charset="-128"/>
                <a:cs typeface="ＭＳ Ｐゴシック"/>
              </a:rPr>
              <a:t>bold </a:t>
            </a:r>
            <a:r>
              <a:rPr lang="en-US" sz="1200" kern="1200" dirty="0">
                <a:solidFill>
                  <a:schemeClr val="tx1"/>
                </a:solidFill>
                <a:effectLst/>
                <a:latin typeface="ITC Franklin Gothic Std Bk Cd"/>
                <a:ea typeface="ＭＳ Ｐゴシック" pitchFamily="-48" charset="-128"/>
                <a:cs typeface="ＭＳ Ｐゴシック"/>
              </a:rPr>
              <a:t>is excerpted directly from the presentation slides. </a:t>
            </a:r>
          </a:p>
          <a:p>
            <a:pPr marL="171450" lvl="0" indent="-171450">
              <a:buFont typeface="Arial" panose="020B0604020202020204" pitchFamily="34" charset="0"/>
              <a:buChar char="•"/>
            </a:pPr>
            <a:r>
              <a:rPr lang="en-US" sz="1200" kern="1200" dirty="0">
                <a:solidFill>
                  <a:schemeClr val="tx1"/>
                </a:solidFill>
                <a:effectLst/>
                <a:latin typeface="ITC Franklin Gothic Std Bk Cd"/>
                <a:ea typeface="ＭＳ Ｐゴシック" pitchFamily="-48" charset="-128"/>
                <a:cs typeface="ＭＳ Ｐゴシック"/>
              </a:rPr>
              <a:t>Text formatted in </a:t>
            </a:r>
            <a:r>
              <a:rPr lang="en-US" sz="1200" i="1" kern="1200" dirty="0">
                <a:solidFill>
                  <a:schemeClr val="tx1"/>
                </a:solidFill>
                <a:effectLst/>
                <a:latin typeface="ITC Franklin Gothic Std Bk Cd"/>
                <a:ea typeface="ＭＳ Ｐゴシック" pitchFamily="-48" charset="-128"/>
                <a:cs typeface="ＭＳ Ｐゴシック"/>
              </a:rPr>
              <a:t>italics </a:t>
            </a:r>
            <a:r>
              <a:rPr lang="en-US" sz="1200" kern="1200" dirty="0">
                <a:solidFill>
                  <a:schemeClr val="tx1"/>
                </a:solidFill>
                <a:effectLst/>
                <a:latin typeface="ITC Franklin Gothic Std Bk Cd"/>
                <a:ea typeface="ＭＳ Ｐゴシック" pitchFamily="-48" charset="-128"/>
                <a:cs typeface="ＭＳ Ｐゴシック"/>
              </a:rPr>
              <a:t>is intended as directions or notes for the facilitator; italicized text is not meant to be read aloud. </a:t>
            </a:r>
          </a:p>
          <a:p>
            <a:pPr marL="171450" lvl="0" indent="-171450">
              <a:buFont typeface="Arial" panose="020B0604020202020204" pitchFamily="34" charset="0"/>
              <a:buChar char="•"/>
            </a:pPr>
            <a:r>
              <a:rPr lang="en-US" sz="1200" kern="1200" dirty="0">
                <a:solidFill>
                  <a:schemeClr val="tx1"/>
                </a:solidFill>
                <a:effectLst/>
                <a:latin typeface="ITC Franklin Gothic Std Bk Cd"/>
                <a:ea typeface="ＭＳ Ｐゴシック" pitchFamily="-48" charset="-128"/>
                <a:cs typeface="ＭＳ Ｐゴシック"/>
              </a:rPr>
              <a:t>Text formatted in </a:t>
            </a:r>
            <a:r>
              <a:rPr lang="en-US" sz="1200" u="sng" kern="1200" dirty="0">
                <a:solidFill>
                  <a:schemeClr val="tx1"/>
                </a:solidFill>
                <a:effectLst/>
                <a:latin typeface="ITC Franklin Gothic Std Bk Cd"/>
                <a:ea typeface="ＭＳ Ｐゴシック" pitchFamily="-48" charset="-128"/>
                <a:cs typeface="ＭＳ Ｐゴシック"/>
              </a:rPr>
              <a:t>underline</a:t>
            </a:r>
            <a:r>
              <a:rPr lang="en-US" sz="1200" kern="1200" dirty="0">
                <a:solidFill>
                  <a:schemeClr val="tx1"/>
                </a:solidFill>
                <a:effectLst/>
                <a:latin typeface="ITC Franklin Gothic Std Bk Cd"/>
                <a:ea typeface="ＭＳ Ｐゴシック" pitchFamily="-48" charset="-128"/>
                <a:cs typeface="ＭＳ Ｐゴシック"/>
              </a:rPr>
              <a:t> indicates an appropriate time to click to bring up the next stage of animation in an animated slide.</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b="1" kern="1200" dirty="0">
                <a:solidFill>
                  <a:schemeClr val="tx1"/>
                </a:solidFill>
                <a:effectLst/>
                <a:latin typeface="ITC Franklin Gothic Std Bk Cd"/>
                <a:ea typeface="ＭＳ Ｐゴシック" pitchFamily="-48" charset="-128"/>
                <a:cs typeface="ＭＳ Ｐゴシック"/>
              </a:rPr>
              <a:t>Speaker Notes for Title Slide</a:t>
            </a:r>
            <a:endParaRPr lang="en-US" sz="1200" kern="1200" dirty="0">
              <a:solidFill>
                <a:schemeClr val="tx1"/>
              </a:solidFill>
              <a:effectLst/>
              <a:latin typeface="ITC Franklin Gothic Std Bk Cd"/>
              <a:ea typeface="ＭＳ Ｐゴシック" pitchFamily="-48" charset="-128"/>
              <a:cs typeface="ＭＳ Ｐゴシック"/>
            </a:endParaRPr>
          </a:p>
          <a:p>
            <a:r>
              <a:rPr lang="en-US" sz="1200" i="1" kern="1200" dirty="0">
                <a:solidFill>
                  <a:schemeClr val="tx1"/>
                </a:solidFill>
                <a:effectLst/>
                <a:latin typeface="ITC Franklin Gothic Std Bk Cd"/>
                <a:ea typeface="ＭＳ Ｐゴシック" pitchFamily="-48" charset="-128"/>
                <a:cs typeface="ＭＳ Ｐゴシック"/>
              </a:rPr>
              <a:t>Recommended presentation resources:</a:t>
            </a:r>
            <a:endParaRPr lang="en-US" sz="1200" kern="1200" dirty="0">
              <a:solidFill>
                <a:schemeClr val="tx1"/>
              </a:solidFill>
              <a:effectLst/>
              <a:latin typeface="ITC Franklin Gothic Std Bk Cd"/>
              <a:ea typeface="ＭＳ Ｐゴシック" pitchFamily="-48" charset="-128"/>
              <a:cs typeface="ＭＳ Ｐゴシック"/>
            </a:endParaRPr>
          </a:p>
          <a:p>
            <a:pPr lvl="0"/>
            <a:r>
              <a:rPr lang="en-US" sz="1200" i="1" kern="1200" dirty="0">
                <a:solidFill>
                  <a:schemeClr val="tx1"/>
                </a:solidFill>
                <a:effectLst/>
                <a:latin typeface="ITC Franklin Gothic Std Bk Cd"/>
                <a:ea typeface="ＭＳ Ｐゴシック" pitchFamily="-48" charset="-128"/>
                <a:cs typeface="ＭＳ Ｐゴシック"/>
              </a:rPr>
              <a:t>An internet connection is preferred for live demonstration of the Tools Chart (slides 21–23); it is required for the activity on slide 27.</a:t>
            </a:r>
            <a:endParaRPr lang="en-US" sz="1200" kern="1200" dirty="0">
              <a:solidFill>
                <a:schemeClr val="tx1"/>
              </a:solidFill>
              <a:effectLst/>
              <a:latin typeface="ITC Franklin Gothic Std Bk Cd"/>
              <a:ea typeface="ＭＳ Ｐゴシック" pitchFamily="-48" charset="-128"/>
              <a:cs typeface="ＭＳ Ｐゴシック"/>
            </a:endParaRPr>
          </a:p>
          <a:p>
            <a:pPr lvl="0"/>
            <a:r>
              <a:rPr lang="en-US" sz="1200" i="1" kern="1200" dirty="0">
                <a:solidFill>
                  <a:schemeClr val="tx1"/>
                </a:solidFill>
                <a:effectLst/>
                <a:latin typeface="ITC Franklin Gothic Std Bk Cd"/>
                <a:ea typeface="ＭＳ Ｐゴシック" pitchFamily="-48" charset="-128"/>
                <a:cs typeface="ＭＳ Ｐゴシック"/>
              </a:rPr>
              <a:t>Participants should have pen and paper for the activities (see slides 27 and 69).</a:t>
            </a:r>
            <a:endParaRPr lang="en-US" sz="1200" kern="1200" dirty="0">
              <a:solidFill>
                <a:schemeClr val="tx1"/>
              </a:solidFill>
              <a:effectLst/>
              <a:latin typeface="ITC Franklin Gothic Std Bk Cd"/>
              <a:ea typeface="ＭＳ Ｐゴシック" pitchFamily="-48" charset="-128"/>
              <a:cs typeface="ＭＳ Ｐゴシック"/>
            </a:endParaRPr>
          </a:p>
          <a:p>
            <a:pPr lvl="0"/>
            <a:r>
              <a:rPr lang="en-US" sz="1200" i="1" kern="1200" dirty="0">
                <a:solidFill>
                  <a:schemeClr val="tx1"/>
                </a:solidFill>
                <a:effectLst/>
                <a:latin typeface="ITC Franklin Gothic Std Bk Cd"/>
                <a:ea typeface="ＭＳ Ｐゴシック" pitchFamily="-48" charset="-128"/>
                <a:cs typeface="ＭＳ Ｐゴシック"/>
              </a:rPr>
              <a:t>Printouts of “Handout 1: Academic Progress Monitoring Overview” as a summary and “Handout 2: Setting a Goal for Andrew” for the group activity (see slide 69).</a:t>
            </a:r>
            <a:endParaRPr lang="en-US" sz="1200" kern="1200" dirty="0">
              <a:solidFill>
                <a:schemeClr val="tx1"/>
              </a:solidFill>
              <a:effectLst/>
              <a:latin typeface="ITC Franklin Gothic Std Bk Cd"/>
              <a:ea typeface="ＭＳ Ｐゴシック" pitchFamily="-48" charset="-128"/>
              <a:cs typeface="ＭＳ Ｐゴシック"/>
            </a:endParaRPr>
          </a:p>
          <a:p>
            <a:r>
              <a:rPr lang="en-US" sz="1200" i="1" kern="1200" dirty="0">
                <a:solidFill>
                  <a:schemeClr val="tx1"/>
                </a:solidFill>
                <a:effectLst/>
                <a:latin typeface="ITC Franklin Gothic Std Bk Cd"/>
                <a:ea typeface="ＭＳ Ｐゴシック" pitchFamily="-48" charset="-128"/>
                <a:cs typeface="ＭＳ Ｐゴシック"/>
              </a:rPr>
              <a:t> </a:t>
            </a:r>
            <a:endParaRPr lang="en-US" sz="1200" kern="1200" dirty="0">
              <a:solidFill>
                <a:schemeClr val="tx1"/>
              </a:solidFill>
              <a:effectLst/>
              <a:latin typeface="ITC Franklin Gothic Std Bk Cd"/>
              <a:ea typeface="ＭＳ Ｐゴシック" pitchFamily="-48" charset="-128"/>
              <a:cs typeface="ＭＳ Ｐゴシック"/>
            </a:endParaRPr>
          </a:p>
          <a:p>
            <a:r>
              <a:rPr lang="en-US" sz="1200" i="1" kern="1200" dirty="0">
                <a:solidFill>
                  <a:schemeClr val="tx1"/>
                </a:solidFill>
                <a:effectLst/>
                <a:latin typeface="ITC Franklin Gothic Std Bk Cd"/>
                <a:ea typeface="ＭＳ Ｐゴシック" pitchFamily="-48" charset="-128"/>
                <a:cs typeface="ＭＳ Ｐゴシック"/>
              </a:rPr>
              <a:t>Welcome participants to the training. Introduce yourself (or selves) as the facilitator(s) and briefly cite your professional experience in regard to progress monitoring and intensive academic intervention.</a:t>
            </a:r>
            <a:endParaRPr lang="en-US" sz="1200" kern="1200" dirty="0">
              <a:solidFill>
                <a:schemeClr val="tx1"/>
              </a:solidFill>
              <a:effectLst/>
              <a:latin typeface="ITC Franklin Gothic Std Bk Cd"/>
              <a:ea typeface="ＭＳ Ｐゴシック" pitchFamily="-48" charset="-128"/>
              <a:cs typeface="ＭＳ Ｐゴシック"/>
            </a:endParaRPr>
          </a:p>
          <a:p>
            <a:r>
              <a:rPr lang="en-US" sz="1200" i="1" kern="1200" dirty="0">
                <a:solidFill>
                  <a:schemeClr val="tx1"/>
                </a:solidFill>
                <a:effectLst/>
                <a:latin typeface="ITC Franklin Gothic Std Bk Cd"/>
                <a:ea typeface="ＭＳ Ｐゴシック" pitchFamily="-48" charset="-128"/>
                <a:cs typeface="ＭＳ Ｐゴシック"/>
              </a:rPr>
              <a:t> </a:t>
            </a:r>
            <a:endParaRPr lang="en-US" sz="1200" kern="1200" dirty="0">
              <a:solidFill>
                <a:schemeClr val="tx1"/>
              </a:solidFill>
              <a:effectLst/>
              <a:latin typeface="ITC Franklin Gothic Std Bk Cd"/>
              <a:ea typeface="ＭＳ Ｐゴシック" pitchFamily="-48" charset="-128"/>
              <a:cs typeface="ＭＳ Ｐゴシック"/>
            </a:endParaRPr>
          </a:p>
          <a:p>
            <a:r>
              <a:rPr lang="en-US" sz="1200" i="1" kern="1200" dirty="0">
                <a:solidFill>
                  <a:schemeClr val="tx1"/>
                </a:solidFill>
                <a:effectLst/>
                <a:latin typeface="ITC Franklin Gothic Std Bk Cd"/>
                <a:ea typeface="ＭＳ Ｐゴシック" pitchFamily="-48" charset="-128"/>
                <a:cs typeface="ＭＳ Ｐゴシック"/>
              </a:rPr>
              <a:t>Today’s presentation draws some materials from the National Center on Response to Intervention’s (NCRTI) </a:t>
            </a:r>
            <a:r>
              <a:rPr lang="en-US" sz="1200" kern="1200" dirty="0">
                <a:solidFill>
                  <a:schemeClr val="tx1"/>
                </a:solidFill>
                <a:effectLst/>
                <a:latin typeface="ITC Franklin Gothic Std Bk Cd"/>
                <a:ea typeface="ＭＳ Ｐゴシック" pitchFamily="-48" charset="-128"/>
                <a:cs typeface="ＭＳ Ｐゴシック"/>
              </a:rPr>
              <a:t>RTI Implementer Series Module 2: Progress Monitoring</a:t>
            </a:r>
            <a:r>
              <a:rPr lang="en-US" sz="1200" i="1" kern="1200" dirty="0">
                <a:solidFill>
                  <a:schemeClr val="tx1"/>
                </a:solidFill>
                <a:effectLst/>
                <a:latin typeface="ITC Franklin Gothic Std Bk Cd"/>
                <a:ea typeface="ＭＳ Ｐゴシック" pitchFamily="-48" charset="-128"/>
                <a:cs typeface="ＭＳ Ｐゴシック"/>
              </a:rPr>
              <a:t>. For a more complete introduction to progress monitoring, this module can be accessed online (National Center on Response to Intervention, 2012).</a:t>
            </a:r>
          </a:p>
          <a:p>
            <a:endParaRPr lang="en-US" sz="1200" i="1" kern="1200" dirty="0">
              <a:solidFill>
                <a:schemeClr val="tx1"/>
              </a:solidFill>
              <a:effectLst/>
              <a:latin typeface="ITC Franklin Gothic Std Bk Cd"/>
              <a:ea typeface="ＭＳ Ｐゴシック" pitchFamily="-48" charset="-128"/>
              <a:cs typeface="ＭＳ Ｐゴシック"/>
            </a:endParaRPr>
          </a:p>
          <a:p>
            <a:r>
              <a:rPr lang="en-US" sz="1200" b="1" kern="1200" dirty="0">
                <a:solidFill>
                  <a:schemeClr val="tx1"/>
                </a:solidFill>
                <a:effectLst/>
                <a:latin typeface="ITC Franklin Gothic Std Bk Cd"/>
                <a:ea typeface="ＭＳ Ｐゴシック" pitchFamily="-48" charset="-128"/>
                <a:cs typeface="ＭＳ Ｐゴシック"/>
              </a:rPr>
              <a:t>Although permission to reprint this publication is not necessary, the citation should be as follows:</a:t>
            </a:r>
            <a:r>
              <a:rPr lang="en-US" sz="1200" kern="1200" dirty="0">
                <a:solidFill>
                  <a:schemeClr val="tx1"/>
                </a:solidFill>
                <a:effectLst/>
                <a:latin typeface="ITC Franklin Gothic Std Bk Cd"/>
                <a:ea typeface="ＭＳ Ｐゴシック" pitchFamily="-48" charset="-128"/>
                <a:cs typeface="ＭＳ Ｐゴシック"/>
              </a:rPr>
              <a:t> i3 Intensive Intervention in Mathematics. </a:t>
            </a:r>
            <a:r>
              <a:rPr lang="en-US" dirty="0"/>
              <a:t>(2019). </a:t>
            </a:r>
            <a:r>
              <a:rPr lang="en-US" i="1" dirty="0"/>
              <a:t>Using academic progress monitoring for individualized instructional planning and goal setting in mathematics</a:t>
            </a:r>
            <a:r>
              <a:rPr lang="en-US" dirty="0"/>
              <a:t>. Washington, DC: American Institutes for Research.</a:t>
            </a: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a:t>
            </a:fld>
            <a:endParaRPr lang="en-US" dirty="0"/>
          </a:p>
        </p:txBody>
      </p:sp>
    </p:spTree>
    <p:extLst>
      <p:ext uri="{BB962C8B-B14F-4D97-AF65-F5344CB8AC3E}">
        <p14:creationId xmlns:p14="http://schemas.microsoft.com/office/powerpoint/2010/main" val="2025491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Animated slide—click on underlined text to remove red box.</a:t>
            </a:r>
            <a:endParaRPr lang="en-US" sz="1200" kern="1200" dirty="0">
              <a:solidFill>
                <a:schemeClr val="tx1"/>
              </a:solidFill>
              <a:effectLst/>
              <a:latin typeface="ITC Franklin Gothic Std Bk Cd"/>
              <a:ea typeface="ＭＳ Ｐゴシック" pitchFamily="-48" charset="-128"/>
              <a:cs typeface="ＭＳ Ｐゴシック"/>
            </a:endParaRP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kern="1200" dirty="0">
                <a:solidFill>
                  <a:schemeClr val="tx1"/>
                </a:solidFill>
                <a:effectLst/>
                <a:latin typeface="ITC Franklin Gothic Std Bk Cd"/>
                <a:ea typeface="ＭＳ Ｐゴシック" pitchFamily="-48" charset="-128"/>
                <a:cs typeface="ＭＳ Ｐゴシック"/>
              </a:rPr>
              <a:t>Mastery measures and general outcome measures are two common progress monitoring approaches. One key difference between mastery measures and general outcome measures (GOMs) is the comparability of data </a:t>
            </a:r>
            <a:r>
              <a:rPr lang="en-US" sz="1200" u="sng" kern="1200" dirty="0">
                <a:solidFill>
                  <a:schemeClr val="tx1"/>
                </a:solidFill>
                <a:effectLst/>
                <a:latin typeface="ITC Franklin Gothic Std Bk Cd"/>
                <a:ea typeface="ＭＳ Ｐゴシック" pitchFamily="-48" charset="-128"/>
                <a:cs typeface="ＭＳ Ｐゴシック"/>
              </a:rPr>
              <a:t>longitudinally</a:t>
            </a:r>
            <a:r>
              <a:rPr lang="en-US" sz="1200" kern="1200" dirty="0">
                <a:solidFill>
                  <a:schemeClr val="tx1"/>
                </a:solidFill>
                <a:effectLst/>
                <a:latin typeface="ITC Franklin Gothic Std Bk Cd"/>
                <a:ea typeface="ＭＳ Ｐゴシック" pitchFamily="-48" charset="-128"/>
                <a:cs typeface="ＭＳ Ｐゴシック"/>
              </a:rPr>
              <a:t>, or the ability to look at data across time. With GOMs, you can compare the score a student received in May to a score he or she had in September. This cannot be done with mastery measures because each subskill is tracked separately. These subskills do not necessarily correlate well with overall achievement.</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i="1" kern="1200" dirty="0">
                <a:solidFill>
                  <a:schemeClr val="tx1"/>
                </a:solidFill>
                <a:effectLst/>
                <a:latin typeface="ITC Franklin Gothic Std Bk Cd"/>
                <a:ea typeface="ＭＳ Ｐゴシック" pitchFamily="-48" charset="-128"/>
                <a:cs typeface="ＭＳ Ｐゴシック"/>
              </a:rPr>
              <a:t>This slide is adapted from slide 41 of </a:t>
            </a:r>
            <a:r>
              <a:rPr lang="en-US" sz="1200" kern="1200" dirty="0">
                <a:solidFill>
                  <a:schemeClr val="tx1"/>
                </a:solidFill>
                <a:effectLst/>
                <a:latin typeface="ITC Franklin Gothic Std Bk Cd"/>
                <a:ea typeface="ＭＳ Ｐゴシック" pitchFamily="-48" charset="-128"/>
                <a:cs typeface="ＭＳ Ｐゴシック"/>
              </a:rPr>
              <a:t>RTI Implementer Series Module 2: Progress Monitoring </a:t>
            </a:r>
            <a:r>
              <a:rPr lang="en-US" sz="1200" i="1" kern="1200" dirty="0">
                <a:solidFill>
                  <a:schemeClr val="tx1"/>
                </a:solidFill>
                <a:effectLst/>
                <a:latin typeface="ITC Franklin Gothic Std Bk Cd"/>
                <a:ea typeface="ＭＳ Ｐゴシック" pitchFamily="-48" charset="-128"/>
                <a:cs typeface="ＭＳ Ｐゴシック"/>
              </a:rPr>
              <a:t>(National Center on Response to Intervention, 2012).</a:t>
            </a: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677797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Mastery measures let us know if a student is learning the specific skill currently being taught.</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i="1" kern="1200" dirty="0">
                <a:solidFill>
                  <a:schemeClr val="tx1"/>
                </a:solidFill>
                <a:effectLst/>
                <a:latin typeface="ITC Franklin Gothic Std Bk Cd"/>
                <a:ea typeface="ＭＳ Ｐゴシック" pitchFamily="-48" charset="-128"/>
                <a:cs typeface="ＭＳ Ｐゴシック"/>
              </a:rPr>
              <a:t>Examples: single-digit subtraction of decimals in the tenths or multidigit addition of decimals to the hundredths place with regrouping, taught and assessed in isolation</a:t>
            </a:r>
            <a:endParaRPr lang="en-US" sz="1200" kern="1200" dirty="0">
              <a:solidFill>
                <a:schemeClr val="tx1"/>
              </a:solidFill>
              <a:effectLst/>
              <a:latin typeface="ITC Franklin Gothic Std Bk Cd"/>
              <a:ea typeface="ＭＳ Ｐゴシック" pitchFamily="-48" charset="-128"/>
              <a:cs typeface="ＭＳ Ｐゴシック"/>
            </a:endParaRP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11</a:t>
            </a:fld>
            <a:endParaRPr lang="en-US" dirty="0"/>
          </a:p>
        </p:txBody>
      </p:sp>
    </p:spTree>
    <p:extLst>
      <p:ext uri="{BB962C8B-B14F-4D97-AF65-F5344CB8AC3E}">
        <p14:creationId xmlns:p14="http://schemas.microsoft.com/office/powerpoint/2010/main" val="2475159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GOMs often address the problems associated with mastery measures. They are program independent and can be used with any instructional approach. GOMs can serve as both screening and progress monitoring measures. Many curriculum-based measures (CBMs) are types of GOMs.</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12</a:t>
            </a:fld>
            <a:endParaRPr lang="en-US" dirty="0"/>
          </a:p>
        </p:txBody>
      </p:sp>
    </p:spTree>
    <p:extLst>
      <p:ext uri="{BB962C8B-B14F-4D97-AF65-F5344CB8AC3E}">
        <p14:creationId xmlns:p14="http://schemas.microsoft.com/office/powerpoint/2010/main" val="3162661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All of the problems are of the same type: addition with regrouping in various place value, not just tens, for example, mastery measures assess only one taught skill at a time.</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i="1" kern="1200" dirty="0">
                <a:solidFill>
                  <a:schemeClr val="tx1"/>
                </a:solidFill>
                <a:effectLst/>
                <a:latin typeface="ITC Franklin Gothic Std Bk Cd"/>
                <a:ea typeface="ＭＳ Ｐゴシック" pitchFamily="-48" charset="-128"/>
                <a:cs typeface="ＭＳ Ｐゴシック"/>
              </a:rPr>
              <a:t>This slide is adapted from slide 43 of </a:t>
            </a:r>
            <a:r>
              <a:rPr lang="en-US" sz="1200" kern="1200" dirty="0">
                <a:solidFill>
                  <a:schemeClr val="tx1"/>
                </a:solidFill>
                <a:effectLst/>
                <a:latin typeface="ITC Franklin Gothic Std Bk Cd"/>
                <a:ea typeface="ＭＳ Ｐゴシック" pitchFamily="-48" charset="-128"/>
                <a:cs typeface="ＭＳ Ｐゴシック"/>
              </a:rPr>
              <a:t>RTI Implementer Series Module 2: Progress Monitoring </a:t>
            </a:r>
            <a:r>
              <a:rPr lang="en-US" sz="1200" i="1" kern="1200" dirty="0">
                <a:solidFill>
                  <a:schemeClr val="tx1"/>
                </a:solidFill>
                <a:effectLst/>
                <a:latin typeface="ITC Franklin Gothic Std Bk Cd"/>
                <a:ea typeface="ＭＳ Ｐゴシック" pitchFamily="-48" charset="-128"/>
                <a:cs typeface="ＭＳ Ｐゴシック"/>
              </a:rPr>
              <a:t>(National Center on Response to Intervention, 2012).</a:t>
            </a:r>
            <a:endParaRPr lang="en-US" sz="1200" kern="1200" dirty="0">
              <a:solidFill>
                <a:schemeClr val="tx1"/>
              </a:solidFill>
              <a:effectLst/>
              <a:latin typeface="ITC Franklin Gothic Std Bk Cd"/>
              <a:ea typeface="ＭＳ Ｐゴシック" pitchFamily="-48" charset="-128"/>
              <a:cs typeface="ＭＳ Ｐゴシック"/>
            </a:endParaRPr>
          </a:p>
          <a:p>
            <a:r>
              <a:rPr lang="en-US" sz="1200" i="1" kern="1200" dirty="0">
                <a:solidFill>
                  <a:schemeClr val="tx1"/>
                </a:solidFill>
                <a:effectLst/>
                <a:latin typeface="ITC Franklin Gothic Std Bk Cd"/>
                <a:ea typeface="ＭＳ Ｐゴシック" pitchFamily="-48" charset="-128"/>
                <a:cs typeface="ＭＳ Ｐゴシック"/>
              </a:rPr>
              <a:t> </a:t>
            </a:r>
            <a:endParaRPr lang="en-US" sz="1200" kern="1200" dirty="0">
              <a:solidFill>
                <a:schemeClr val="tx1"/>
              </a:solidFill>
              <a:effectLst/>
              <a:latin typeface="ITC Franklin Gothic Std Bk Cd"/>
              <a:ea typeface="ＭＳ Ｐゴシック" pitchFamily="-48" charset="-128"/>
              <a:cs typeface="ＭＳ Ｐゴシック"/>
            </a:endParaRPr>
          </a:p>
          <a:p>
            <a:r>
              <a:rPr lang="en-US" sz="1200" i="1" kern="1200" dirty="0">
                <a:solidFill>
                  <a:schemeClr val="tx1"/>
                </a:solidFill>
                <a:effectLst/>
                <a:latin typeface="ITC Franklin Gothic Std Bk Cd"/>
                <a:ea typeface="ＭＳ Ｐゴシック" pitchFamily="-48" charset="-128"/>
                <a:cs typeface="ＭＳ Ｐゴシック"/>
              </a:rPr>
              <a:t>The source of this CBM probe is </a:t>
            </a:r>
            <a:r>
              <a:rPr lang="en-US" sz="1200" i="1" u="sng" kern="1200" dirty="0">
                <a:solidFill>
                  <a:schemeClr val="tx1"/>
                </a:solidFill>
                <a:effectLst/>
                <a:latin typeface="ITC Franklin Gothic Std Bk Cd"/>
                <a:ea typeface="ＭＳ Ｐゴシック" pitchFamily="-48" charset="-128"/>
                <a:cs typeface="ＭＳ Ｐゴシック"/>
                <a:hlinkClick r:id="rId3"/>
              </a:rPr>
              <a:t>http://themathworksheetsite.com/</a:t>
            </a:r>
            <a:r>
              <a:rPr lang="en-US" sz="1200" kern="1200" dirty="0">
                <a:solidFill>
                  <a:schemeClr val="tx1"/>
                </a:solidFill>
                <a:effectLst/>
                <a:latin typeface="ITC Franklin Gothic Std Bk Cd"/>
                <a:ea typeface="ＭＳ Ｐゴシック" pitchFamily="-48" charset="-128"/>
                <a:cs typeface="ＭＳ Ｐゴシック"/>
              </a:rPr>
              <a:t>.</a:t>
            </a:r>
            <a:r>
              <a:rPr lang="en-US" sz="1200" i="1" kern="1200" dirty="0">
                <a:solidFill>
                  <a:schemeClr val="tx1"/>
                </a:solidFill>
                <a:effectLst/>
                <a:latin typeface="ITC Franklin Gothic Std Bk Cd"/>
                <a:ea typeface="ＭＳ Ｐゴシック" pitchFamily="-48" charset="-128"/>
                <a:cs typeface="ＭＳ Ｐゴシック"/>
              </a:rPr>
              <a:t> </a:t>
            </a:r>
            <a:endParaRPr lang="en-US" sz="1200" kern="1200" dirty="0">
              <a:solidFill>
                <a:schemeClr val="tx1"/>
              </a:solidFill>
              <a:effectLst/>
              <a:latin typeface="ITC Franklin Gothic Std Bk Cd"/>
              <a:ea typeface="ＭＳ Ｐゴシック" pitchFamily="-48" charset="-128"/>
              <a:cs typeface="ＭＳ Ｐゴシック"/>
            </a:endParaRP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3661612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If you use mastery measures over a long period of time, you will track different skills. You cannot compare the scores from multidigit subtraction to the scores from multidigit addition to see if a student has improved his or her overall mathematics skills across time.</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2806362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A GOM reflects all skills in a yearlong curriculum, with random placement of problem types. By assessing all of the objectives in the curriculum, GOMs will be sensitive to growth as more skills are taught, regardless of the order in which they are taught. GOMs also enable teachers to determine if students are retaining taught skills and generalizing to skills that have not yet been taught.</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i="1" kern="1200" dirty="0">
                <a:solidFill>
                  <a:schemeClr val="tx1"/>
                </a:solidFill>
                <a:effectLst/>
                <a:latin typeface="ITC Franklin Gothic Std Bk Cd"/>
                <a:ea typeface="ＭＳ Ｐゴシック" pitchFamily="-48" charset="-128"/>
                <a:cs typeface="ＭＳ Ｐゴシック"/>
              </a:rPr>
              <a:t>This slide is adapted from slide 46 of </a:t>
            </a:r>
            <a:r>
              <a:rPr lang="en-US" sz="1200" kern="1200" dirty="0">
                <a:solidFill>
                  <a:schemeClr val="tx1"/>
                </a:solidFill>
                <a:effectLst/>
                <a:latin typeface="ITC Franklin Gothic Std Bk Cd"/>
                <a:ea typeface="ＭＳ Ｐゴシック" pitchFamily="-48" charset="-128"/>
                <a:cs typeface="ＭＳ Ｐゴシック"/>
              </a:rPr>
              <a:t>RTI Implementer Series Module 2: Progress Monitoring </a:t>
            </a:r>
            <a:r>
              <a:rPr lang="en-US" sz="1200" i="1" kern="1200" dirty="0">
                <a:solidFill>
                  <a:schemeClr val="tx1"/>
                </a:solidFill>
                <a:effectLst/>
                <a:latin typeface="ITC Franklin Gothic Std Bk Cd"/>
                <a:ea typeface="ＭＳ Ｐゴシック" pitchFamily="-48" charset="-128"/>
                <a:cs typeface="ＭＳ Ｐゴシック"/>
              </a:rPr>
              <a:t>(National Center on Response to Intervention, 2012).</a:t>
            </a:r>
            <a:endParaRPr lang="en-US" sz="1200" kern="1200" dirty="0">
              <a:solidFill>
                <a:schemeClr val="tx1"/>
              </a:solidFill>
              <a:effectLst/>
              <a:latin typeface="ITC Franklin Gothic Std Bk Cd"/>
              <a:ea typeface="ＭＳ Ｐゴシック" pitchFamily="-48" charset="-128"/>
              <a:cs typeface="ＭＳ Ｐゴシック"/>
            </a:endParaRPr>
          </a:p>
          <a:p>
            <a:r>
              <a:rPr lang="en-US" sz="1200" kern="1200" dirty="0">
                <a:solidFill>
                  <a:schemeClr val="tx1"/>
                </a:solidFill>
                <a:effectLst/>
                <a:latin typeface="ITC Franklin Gothic Std Bk Cd"/>
                <a:ea typeface="ＭＳ Ｐゴシック" pitchFamily="-48" charset="-128"/>
                <a:cs typeface="ＭＳ Ｐゴシック"/>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solidFill>
                <a:schemeClr val="tx2">
                  <a:lumMod val="75000"/>
                </a:schemeClr>
              </a:solidFill>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760014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Review slide. </a:t>
            </a:r>
            <a:endParaRPr lang="en-US" sz="1200" kern="1200" dirty="0">
              <a:solidFill>
                <a:schemeClr val="tx1"/>
              </a:solidFill>
              <a:effectLst/>
              <a:latin typeface="ITC Franklin Gothic Std Bk Cd"/>
              <a:ea typeface="ＭＳ Ｐゴシック" pitchFamily="-48" charset="-128"/>
              <a:cs typeface="ＭＳ Ｐゴシック"/>
            </a:endParaRPr>
          </a:p>
          <a:p>
            <a:r>
              <a:rPr lang="en-US" sz="1200" i="1" kern="1200" dirty="0">
                <a:solidFill>
                  <a:schemeClr val="tx1"/>
                </a:solidFill>
                <a:effectLst/>
                <a:latin typeface="ITC Franklin Gothic Std Bk Cd"/>
                <a:ea typeface="ＭＳ Ｐゴシック" pitchFamily="-48" charset="-128"/>
                <a:cs typeface="ＭＳ Ｐゴシック"/>
              </a:rPr>
              <a:t> </a:t>
            </a:r>
            <a:endParaRPr lang="en-US" sz="1200" kern="1200" dirty="0">
              <a:solidFill>
                <a:schemeClr val="tx1"/>
              </a:solidFill>
              <a:effectLst/>
              <a:latin typeface="ITC Franklin Gothic Std Bk Cd"/>
              <a:ea typeface="ＭＳ Ｐゴシック" pitchFamily="-48" charset="-128"/>
              <a:cs typeface="ＭＳ Ｐゴシック"/>
            </a:endParaRPr>
          </a:p>
          <a:p>
            <a:r>
              <a:rPr lang="en-US" sz="1200" i="1" kern="1200" dirty="0">
                <a:solidFill>
                  <a:schemeClr val="tx1"/>
                </a:solidFill>
                <a:effectLst/>
                <a:latin typeface="ITC Franklin Gothic Std Bk Cd"/>
                <a:ea typeface="ＭＳ Ｐゴシック" pitchFamily="-48" charset="-128"/>
                <a:cs typeface="ＭＳ Ｐゴシック"/>
              </a:rPr>
              <a:t>Note: Similar names for measures within a domain reflect the names of different products (by different manufacturers).</a:t>
            </a:r>
            <a:endParaRPr lang="en-US" sz="1200" kern="1200" dirty="0">
              <a:solidFill>
                <a:schemeClr val="tx1"/>
              </a:solidFill>
              <a:effectLst/>
              <a:latin typeface="ITC Franklin Gothic Std Bk Cd"/>
              <a:ea typeface="ＭＳ Ｐゴシック" pitchFamily="-48" charset="-128"/>
              <a:cs typeface="ＭＳ Ｐゴシック"/>
            </a:endParaRPr>
          </a:p>
          <a:p>
            <a:r>
              <a:rPr lang="en-US" sz="1200" i="1" kern="1200" dirty="0">
                <a:solidFill>
                  <a:schemeClr val="tx1"/>
                </a:solidFill>
                <a:effectLst/>
                <a:latin typeface="ITC Franklin Gothic Std Bk Cd"/>
                <a:ea typeface="ＭＳ Ｐゴシック" pitchFamily="-48" charset="-128"/>
                <a:cs typeface="ＭＳ Ｐゴシック"/>
              </a:rPr>
              <a:t> </a:t>
            </a:r>
            <a:endParaRPr lang="en-US" sz="1200" kern="1200" dirty="0">
              <a:solidFill>
                <a:schemeClr val="tx1"/>
              </a:solidFill>
              <a:effectLst/>
              <a:latin typeface="ITC Franklin Gothic Std Bk Cd"/>
              <a:ea typeface="ＭＳ Ｐゴシック" pitchFamily="-48" charset="-128"/>
              <a:cs typeface="ＭＳ Ｐゴシック"/>
            </a:endParaRPr>
          </a:p>
          <a:p>
            <a:r>
              <a:rPr lang="en-US" sz="1200" i="0" kern="1200" dirty="0">
                <a:solidFill>
                  <a:schemeClr val="tx1"/>
                </a:solidFill>
                <a:effectLst/>
                <a:latin typeface="ITC Franklin Gothic Std Bk Cd"/>
                <a:ea typeface="ＭＳ Ｐゴシック" pitchFamily="-48" charset="-128"/>
                <a:cs typeface="ＭＳ Ｐゴシック"/>
              </a:rPr>
              <a:t>In kindergarten, the focus for skills is more on number recognition and understanding that numbers have value. Concepts and applications may include counting, writing numbers, and possibly comparing numbers. Beginning in grade 1, basic computations such as addition and subtraction without regrouping should start.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16</a:t>
            </a:fld>
            <a:endParaRPr lang="en-US" dirty="0"/>
          </a:p>
        </p:txBody>
      </p:sp>
    </p:spTree>
    <p:extLst>
      <p:ext uri="{BB962C8B-B14F-4D97-AF65-F5344CB8AC3E}">
        <p14:creationId xmlns:p14="http://schemas.microsoft.com/office/powerpoint/2010/main" val="2319878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Read slide. </a:t>
            </a: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17</a:t>
            </a:fld>
            <a:endParaRPr lang="en-US" dirty="0"/>
          </a:p>
        </p:txBody>
      </p:sp>
    </p:spTree>
    <p:extLst>
      <p:ext uri="{BB962C8B-B14F-4D97-AF65-F5344CB8AC3E}">
        <p14:creationId xmlns:p14="http://schemas.microsoft.com/office/powerpoint/2010/main" val="2044548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Explanations for dimensions of technical rigor:</a:t>
            </a:r>
            <a:endParaRPr lang="en-US" sz="1200" kern="1200" dirty="0">
              <a:solidFill>
                <a:schemeClr val="tx1"/>
              </a:solidFill>
              <a:effectLst/>
              <a:latin typeface="ITC Franklin Gothic Std Bk Cd"/>
              <a:ea typeface="ＭＳ Ｐゴシック" pitchFamily="-48" charset="-128"/>
              <a:cs typeface="ＭＳ Ｐゴシック"/>
            </a:endParaRPr>
          </a:p>
          <a:p>
            <a:pPr marL="171450" lvl="0" indent="-171450">
              <a:buFont typeface="Arial" panose="020B0604020202020204" pitchFamily="34" charset="0"/>
              <a:buChar char="•"/>
            </a:pPr>
            <a:r>
              <a:rPr lang="en-US" sz="1200" b="1" kern="1200" dirty="0">
                <a:solidFill>
                  <a:schemeClr val="tx1"/>
                </a:solidFill>
                <a:effectLst/>
                <a:latin typeface="ITC Franklin Gothic Std Bk Cd"/>
                <a:ea typeface="ＭＳ Ｐゴシック" pitchFamily="-48" charset="-128"/>
                <a:cs typeface="ＭＳ Ｐゴシック"/>
              </a:rPr>
              <a:t>Reliability:</a:t>
            </a:r>
            <a:r>
              <a:rPr lang="en-US" sz="1200" kern="1200" dirty="0">
                <a:solidFill>
                  <a:schemeClr val="tx1"/>
                </a:solidFill>
                <a:effectLst/>
                <a:latin typeface="ITC Franklin Gothic Std Bk Cd"/>
                <a:ea typeface="ＭＳ Ｐゴシック" pitchFamily="-48" charset="-128"/>
                <a:cs typeface="ＭＳ Ｐゴシック"/>
              </a:rPr>
              <a:t> Are scores accurate and consistent?</a:t>
            </a:r>
          </a:p>
          <a:p>
            <a:pPr marL="171450" lvl="0" indent="-171450">
              <a:buFont typeface="Arial" panose="020B0604020202020204" pitchFamily="34" charset="0"/>
              <a:buChar char="•"/>
            </a:pPr>
            <a:r>
              <a:rPr lang="en-US" sz="1200" b="1" kern="1200" dirty="0">
                <a:solidFill>
                  <a:schemeClr val="tx1"/>
                </a:solidFill>
                <a:effectLst/>
                <a:latin typeface="ITC Franklin Gothic Std Bk Cd"/>
                <a:ea typeface="ＭＳ Ｐゴシック" pitchFamily="-48" charset="-128"/>
                <a:cs typeface="ＭＳ Ｐゴシック"/>
              </a:rPr>
              <a:t>Validity:</a:t>
            </a:r>
            <a:r>
              <a:rPr lang="en-US" sz="1200" kern="1200" dirty="0">
                <a:solidFill>
                  <a:schemeClr val="tx1"/>
                </a:solidFill>
                <a:effectLst/>
                <a:latin typeface="ITC Franklin Gothic Std Bk Cd"/>
                <a:ea typeface="ＭＳ Ｐゴシック" pitchFamily="-48" charset="-128"/>
                <a:cs typeface="ＭＳ Ｐゴシック"/>
              </a:rPr>
              <a:t> Does the assessment measure the underlying construct (the targeted skill)?</a:t>
            </a:r>
          </a:p>
          <a:p>
            <a:pPr marL="171450" lvl="0" indent="-171450">
              <a:buFont typeface="Arial" panose="020B0604020202020204" pitchFamily="34" charset="0"/>
              <a:buChar char="•"/>
            </a:pPr>
            <a:r>
              <a:rPr lang="en-US" sz="1200" b="1" kern="1200" dirty="0">
                <a:solidFill>
                  <a:schemeClr val="tx1"/>
                </a:solidFill>
                <a:effectLst/>
                <a:latin typeface="ITC Franklin Gothic Std Bk Cd"/>
                <a:ea typeface="ＭＳ Ｐゴシック" pitchFamily="-48" charset="-128"/>
                <a:cs typeface="ＭＳ Ｐゴシック"/>
              </a:rPr>
              <a:t>Sensitive to change:</a:t>
            </a:r>
            <a:r>
              <a:rPr lang="en-US" sz="1200" kern="1200" dirty="0">
                <a:solidFill>
                  <a:schemeClr val="tx1"/>
                </a:solidFill>
                <a:effectLst/>
                <a:latin typeface="ITC Franklin Gothic Std Bk Cd"/>
                <a:ea typeface="ＭＳ Ｐゴシック" pitchFamily="-48" charset="-128"/>
                <a:cs typeface="ＭＳ Ｐゴシック"/>
              </a:rPr>
              <a:t> The extent to which a measure reveals long-term improvement, when improvement actually occurs.</a:t>
            </a:r>
          </a:p>
          <a:p>
            <a:pPr marL="171450" lvl="0" indent="-171450">
              <a:buFont typeface="Arial" panose="020B0604020202020204" pitchFamily="34" charset="0"/>
              <a:buChar char="•"/>
            </a:pPr>
            <a:r>
              <a:rPr lang="en-US" sz="1200" b="1" kern="1200" dirty="0">
                <a:solidFill>
                  <a:schemeClr val="tx1"/>
                </a:solidFill>
                <a:effectLst/>
                <a:latin typeface="ITC Franklin Gothic Std Bk Cd"/>
                <a:ea typeface="ＭＳ Ｐゴシック" pitchFamily="-48" charset="-128"/>
                <a:cs typeface="ＭＳ Ｐゴシック"/>
              </a:rPr>
              <a:t>Alternate forms:</a:t>
            </a:r>
            <a:r>
              <a:rPr lang="en-US" sz="1200" kern="1200" dirty="0">
                <a:solidFill>
                  <a:schemeClr val="tx1"/>
                </a:solidFill>
                <a:effectLst/>
                <a:latin typeface="ITC Franklin Gothic Std Bk Cd"/>
                <a:ea typeface="ＭＳ Ｐゴシック" pitchFamily="-48" charset="-128"/>
                <a:cs typeface="ＭＳ Ｐゴシック"/>
              </a:rPr>
              <a:t> Are the different versions of the assessment of comparable difficulty?</a:t>
            </a:r>
          </a:p>
          <a:p>
            <a:r>
              <a:rPr lang="en-US" sz="1200" kern="1200" dirty="0">
                <a:solidFill>
                  <a:schemeClr val="tx1"/>
                </a:solidFill>
                <a:effectLst/>
                <a:latin typeface="ITC Franklin Gothic Std Bk Cd"/>
                <a:ea typeface="ＭＳ Ｐゴシック" pitchFamily="-48" charset="-128"/>
                <a:cs typeface="ＭＳ Ｐゴシック"/>
              </a:rPr>
              <a:t> </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18</a:t>
            </a:fld>
            <a:endParaRPr lang="en-US" dirty="0"/>
          </a:p>
        </p:txBody>
      </p:sp>
    </p:spTree>
    <p:extLst>
      <p:ext uri="{BB962C8B-B14F-4D97-AF65-F5344CB8AC3E}">
        <p14:creationId xmlns:p14="http://schemas.microsoft.com/office/powerpoint/2010/main" val="733817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 </a:t>
            </a: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19</a:t>
            </a:fld>
            <a:endParaRPr lang="en-US" dirty="0"/>
          </a:p>
        </p:txBody>
      </p:sp>
    </p:spTree>
    <p:extLst>
      <p:ext uri="{BB962C8B-B14F-4D97-AF65-F5344CB8AC3E}">
        <p14:creationId xmlns:p14="http://schemas.microsoft.com/office/powerpoint/2010/main" val="2960061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The learning objectives for this training are as follows: </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i="1" kern="1200" dirty="0">
                <a:solidFill>
                  <a:schemeClr val="tx1"/>
                </a:solidFill>
                <a:effectLst/>
                <a:latin typeface="ITC Franklin Gothic Std Bk Cd"/>
                <a:ea typeface="ＭＳ Ｐゴシック" pitchFamily="-48" charset="-128"/>
                <a:cs typeface="ＭＳ Ｐゴシック"/>
              </a:rPr>
              <a:t>Read bulleted points on slide to participants.</a:t>
            </a: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a:t>
            </a:fld>
            <a:endParaRPr lang="en-US" dirty="0"/>
          </a:p>
        </p:txBody>
      </p:sp>
    </p:spTree>
    <p:extLst>
      <p:ext uri="{BB962C8B-B14F-4D97-AF65-F5344CB8AC3E}">
        <p14:creationId xmlns:p14="http://schemas.microsoft.com/office/powerpoint/2010/main" val="2612296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21</a:t>
            </a:fld>
            <a:endParaRPr lang="en-US" dirty="0"/>
          </a:p>
        </p:txBody>
      </p:sp>
    </p:spTree>
    <p:extLst>
      <p:ext uri="{BB962C8B-B14F-4D97-AF65-F5344CB8AC3E}">
        <p14:creationId xmlns:p14="http://schemas.microsoft.com/office/powerpoint/2010/main" val="12027075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22</a:t>
            </a:fld>
            <a:endParaRPr lang="en-US" dirty="0"/>
          </a:p>
        </p:txBody>
      </p:sp>
    </p:spTree>
    <p:extLst>
      <p:ext uri="{BB962C8B-B14F-4D97-AF65-F5344CB8AC3E}">
        <p14:creationId xmlns:p14="http://schemas.microsoft.com/office/powerpoint/2010/main" val="4404282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23</a:t>
            </a:fld>
            <a:endParaRPr lang="en-US" dirty="0"/>
          </a:p>
        </p:txBody>
      </p:sp>
    </p:spTree>
    <p:extLst>
      <p:ext uri="{BB962C8B-B14F-4D97-AF65-F5344CB8AC3E}">
        <p14:creationId xmlns:p14="http://schemas.microsoft.com/office/powerpoint/2010/main" val="16958887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Now we will discuss how academic progress monitoring fits into the DBI process and can be used to make instructional decisions for students with intensive needs.</a:t>
            </a:r>
          </a:p>
          <a:p>
            <a:r>
              <a:rPr lang="en-US" sz="1200" b="1" i="1" kern="1200" dirty="0">
                <a:solidFill>
                  <a:schemeClr val="tx1"/>
                </a:solidFill>
                <a:effectLst/>
                <a:latin typeface="ITC Franklin Gothic Std Bk Cd"/>
                <a:ea typeface="ＭＳ Ｐゴシック" pitchFamily="-48" charset="-128"/>
                <a:cs typeface="ＭＳ Ｐゴシック"/>
              </a:rPr>
              <a:t> </a:t>
            </a:r>
            <a:endParaRPr lang="en-US" sz="1200" kern="1200" dirty="0">
              <a:solidFill>
                <a:schemeClr val="tx1"/>
              </a:solidFill>
              <a:effectLst/>
              <a:latin typeface="ITC Franklin Gothic Std Bk Cd"/>
              <a:ea typeface="ＭＳ Ｐゴシック" pitchFamily="-48" charset="-128"/>
              <a:cs typeface="ＭＳ Ｐゴシック"/>
            </a:endParaRPr>
          </a:p>
          <a:p>
            <a:r>
              <a:rPr lang="en-US" sz="1200" b="0" i="1" kern="1200" dirty="0">
                <a:solidFill>
                  <a:schemeClr val="tx1"/>
                </a:solidFill>
                <a:effectLst/>
                <a:latin typeface="ITC Franklin Gothic Std Bk Cd"/>
                <a:ea typeface="ＭＳ Ｐゴシック" pitchFamily="-48" charset="-128"/>
                <a:cs typeface="ＭＳ Ｐゴシック"/>
              </a:rPr>
              <a:t>This section is where you should spend the bulk of the instructional time</a:t>
            </a:r>
            <a:r>
              <a:rPr lang="en-US" sz="1200" b="1" i="1" kern="1200" dirty="0">
                <a:solidFill>
                  <a:schemeClr val="tx1"/>
                </a:solidFill>
                <a:effectLst/>
                <a:latin typeface="ITC Franklin Gothic Std Bk Cd"/>
                <a:ea typeface="ＭＳ Ｐゴシック" pitchFamily="-48" charset="-128"/>
                <a:cs typeface="ＭＳ Ｐゴシック"/>
              </a:rPr>
              <a:t>. </a:t>
            </a: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27</a:t>
            </a:fld>
            <a:endParaRPr lang="en-US" dirty="0"/>
          </a:p>
        </p:txBody>
      </p:sp>
    </p:spTree>
    <p:extLst>
      <p:ext uri="{BB962C8B-B14F-4D97-AF65-F5344CB8AC3E}">
        <p14:creationId xmlns:p14="http://schemas.microsoft.com/office/powerpoint/2010/main" val="12901397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Provide audience with </a:t>
            </a:r>
            <a:r>
              <a:rPr lang="en-US" sz="1200" kern="1200" dirty="0">
                <a:solidFill>
                  <a:schemeClr val="tx1"/>
                </a:solidFill>
                <a:effectLst/>
                <a:latin typeface="ITC Franklin Gothic Std Bk Cd"/>
                <a:ea typeface="ＭＳ Ｐゴシック" pitchFamily="-48" charset="-128"/>
                <a:cs typeface="ＭＳ Ｐゴシック"/>
              </a:rPr>
              <a:t>Handout 1: Academic Progress Monitoring Overview.</a:t>
            </a:r>
          </a:p>
          <a:p>
            <a:r>
              <a:rPr lang="en-US" sz="1200" i="1" kern="1200" dirty="0">
                <a:solidFill>
                  <a:schemeClr val="tx1"/>
                </a:solidFill>
                <a:effectLst/>
                <a:latin typeface="ITC Franklin Gothic Std Bk Cd"/>
                <a:ea typeface="ＭＳ Ｐゴシック" pitchFamily="-48" charset="-128"/>
                <a:cs typeface="ＭＳ Ｐゴシック"/>
              </a:rPr>
              <a:t> </a:t>
            </a:r>
            <a:endParaRPr lang="en-US" sz="1200" kern="1200" dirty="0">
              <a:solidFill>
                <a:schemeClr val="tx1"/>
              </a:solidFill>
              <a:effectLst/>
              <a:latin typeface="ITC Franklin Gothic Std Bk Cd"/>
              <a:ea typeface="ＭＳ Ｐゴシック" pitchFamily="-48" charset="-128"/>
              <a:cs typeface="ＭＳ Ｐゴシック"/>
            </a:endParaRPr>
          </a:p>
          <a:p>
            <a:r>
              <a:rPr lang="en-US" sz="1200" kern="1200" dirty="0">
                <a:solidFill>
                  <a:schemeClr val="tx1"/>
                </a:solidFill>
                <a:effectLst/>
                <a:latin typeface="ITC Franklin Gothic Std Bk Cd"/>
                <a:ea typeface="ＭＳ Ｐゴシック" pitchFamily="-48" charset="-128"/>
                <a:cs typeface="ＭＳ Ｐゴシック"/>
              </a:rPr>
              <a:t>Before we can analyze data to make instructional decisions, we need to use the data we collect to establish a baseline and set a goal. This handout will enable you to reference information about each step as we work through examples.</a:t>
            </a:r>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9301073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 </a:t>
            </a:r>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33504701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30</a:t>
            </a:fld>
            <a:endParaRPr lang="en-US" dirty="0"/>
          </a:p>
        </p:txBody>
      </p:sp>
    </p:spTree>
    <p:extLst>
      <p:ext uri="{BB962C8B-B14F-4D97-AF65-F5344CB8AC3E}">
        <p14:creationId xmlns:p14="http://schemas.microsoft.com/office/powerpoint/2010/main" val="19073526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a:t>
            </a:r>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354545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Give the audience time to discuss in small groups and then a chance to share or ask questions, as needed.</a:t>
            </a: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32</a:t>
            </a:fld>
            <a:endParaRPr lang="en-US" dirty="0"/>
          </a:p>
        </p:txBody>
      </p:sp>
    </p:spTree>
    <p:extLst>
      <p:ext uri="{BB962C8B-B14F-4D97-AF65-F5344CB8AC3E}">
        <p14:creationId xmlns:p14="http://schemas.microsoft.com/office/powerpoint/2010/main" val="9566249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Read slide.</a:t>
            </a: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33</a:t>
            </a:fld>
            <a:endParaRPr lang="en-US" dirty="0"/>
          </a:p>
        </p:txBody>
      </p:sp>
    </p:spTree>
    <p:extLst>
      <p:ext uri="{BB962C8B-B14F-4D97-AF65-F5344CB8AC3E}">
        <p14:creationId xmlns:p14="http://schemas.microsoft.com/office/powerpoint/2010/main" val="1377235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The purpose of this section is to review the key elements of progress monitoring (for some), explain how progress monitoring fits into the DBI process, and make sure we are all on the same page as we move on to implementation issues.</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a:t>
            </a:fld>
            <a:endParaRPr lang="en-US" dirty="0"/>
          </a:p>
        </p:txBody>
      </p:sp>
    </p:spTree>
    <p:extLst>
      <p:ext uri="{BB962C8B-B14F-4D97-AF65-F5344CB8AC3E}">
        <p14:creationId xmlns:p14="http://schemas.microsoft.com/office/powerpoint/2010/main" val="21549162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Read slide.</a:t>
            </a: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fld id="{1BCF944E-AC27-4BEA-9C0A-695BFCE7C965}" type="slidenum">
              <a:rPr lang="en-US" smtClean="0"/>
              <a:pPr/>
              <a:t>34</a:t>
            </a:fld>
            <a:endParaRPr lang="en-US" dirty="0"/>
          </a:p>
        </p:txBody>
      </p:sp>
    </p:spTree>
    <p:extLst>
      <p:ext uri="{BB962C8B-B14F-4D97-AF65-F5344CB8AC3E}">
        <p14:creationId xmlns:p14="http://schemas.microsoft.com/office/powerpoint/2010/main" val="17306887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Here’s a sample benchmark table. The scores represent the total score on M-COMP and M-CAP from </a:t>
            </a:r>
            <a:r>
              <a:rPr lang="en-US" sz="1200" b="0" i="0" kern="1200" dirty="0">
                <a:solidFill>
                  <a:schemeClr val="tx1"/>
                </a:solidFill>
                <a:effectLst/>
                <a:latin typeface="ITC Franklin Gothic Std Bk Cd"/>
                <a:ea typeface="ＭＳ Ｐゴシック" pitchFamily="-48" charset="-128"/>
                <a:cs typeface="ＭＳ Ｐゴシック"/>
              </a:rPr>
              <a:t>AIMSweb. The scores are at the 75th percentile for fall, winter, and spring.</a:t>
            </a:r>
          </a:p>
          <a:p>
            <a:r>
              <a:rPr lang="en-US" sz="1200" i="1" kern="1200" dirty="0">
                <a:solidFill>
                  <a:schemeClr val="tx1"/>
                </a:solidFill>
                <a:effectLst/>
                <a:latin typeface="ITC Franklin Gothic Std Bk Cd"/>
                <a:ea typeface="ＭＳ Ｐゴシック" pitchFamily="-48" charset="-128"/>
                <a:cs typeface="ＭＳ Ｐゴシック"/>
              </a:rPr>
              <a:t> </a:t>
            </a:r>
            <a:endParaRPr lang="en-US" sz="1200" kern="1200" dirty="0">
              <a:solidFill>
                <a:schemeClr val="tx1"/>
              </a:solidFill>
              <a:effectLst/>
              <a:latin typeface="ITC Franklin Gothic Std Bk Cd"/>
              <a:ea typeface="ＭＳ Ｐゴシック" pitchFamily="-48" charset="-128"/>
              <a:cs typeface="ＭＳ Ｐゴシック"/>
            </a:endParaRPr>
          </a:p>
          <a:p>
            <a:pPr marL="171450" lvl="0" indent="-171450">
              <a:buFont typeface="Arial" panose="020B0604020202020204" pitchFamily="34" charset="0"/>
              <a:buChar char="•"/>
            </a:pPr>
            <a:r>
              <a:rPr lang="en-US" sz="1200" i="1" kern="1200" dirty="0">
                <a:solidFill>
                  <a:schemeClr val="tx1"/>
                </a:solidFill>
                <a:effectLst/>
                <a:latin typeface="ITC Franklin Gothic Std Bk Cd"/>
                <a:ea typeface="ＭＳ Ｐゴシック" pitchFamily="-48" charset="-128"/>
                <a:cs typeface="ＭＳ Ｐゴシック"/>
              </a:rPr>
              <a:t>This table is adapted from slide 91 of </a:t>
            </a:r>
            <a:r>
              <a:rPr lang="en-US" sz="1200" kern="1200" dirty="0">
                <a:solidFill>
                  <a:schemeClr val="tx1"/>
                </a:solidFill>
                <a:effectLst/>
                <a:latin typeface="ITC Franklin Gothic Std Bk Cd"/>
                <a:ea typeface="ＭＳ Ｐゴシック" pitchFamily="-48" charset="-128"/>
                <a:cs typeface="ＭＳ Ｐゴシック"/>
              </a:rPr>
              <a:t>RTI Implementer Series Module 2: Progress Monitoring</a:t>
            </a:r>
            <a:r>
              <a:rPr lang="en-US" sz="1200" i="1" kern="1200" dirty="0">
                <a:solidFill>
                  <a:schemeClr val="tx1"/>
                </a:solidFill>
                <a:effectLst/>
                <a:latin typeface="ITC Franklin Gothic Std Bk Cd"/>
                <a:ea typeface="ＭＳ Ｐゴシック" pitchFamily="-48" charset="-128"/>
                <a:cs typeface="ＭＳ Ｐゴシック"/>
              </a:rPr>
              <a:t> PowerPoint (National Center on Response to Intervention, 2012).</a:t>
            </a: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35</a:t>
            </a:fld>
            <a:endParaRPr lang="en-US" dirty="0"/>
          </a:p>
        </p:txBody>
      </p:sp>
    </p:spTree>
    <p:extLst>
      <p:ext uri="{BB962C8B-B14F-4D97-AF65-F5344CB8AC3E}">
        <p14:creationId xmlns:p14="http://schemas.microsoft.com/office/powerpoint/2010/main" val="22411635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6D364AB-88C3-42FA-A1F3-FF02EA701CB0}" type="slidenum">
              <a:rPr lang="en-US" smtClean="0">
                <a:latin typeface="Arial" charset="0"/>
              </a:rPr>
              <a:pPr fontAlgn="base">
                <a:spcBef>
                  <a:spcPct val="0"/>
                </a:spcBef>
                <a:spcAft>
                  <a:spcPct val="0"/>
                </a:spcAft>
              </a:pPr>
              <a:t>36</a:t>
            </a:fld>
            <a:endParaRPr lang="en-US" dirty="0">
              <a:latin typeface="Arial" charset="0"/>
            </a:endParaRPr>
          </a:p>
        </p:txBody>
      </p:sp>
      <p:sp>
        <p:nvSpPr>
          <p:cNvPr id="306179" name="Rectangle 2"/>
          <p:cNvSpPr>
            <a:spLocks noGrp="1" noRot="1" noChangeAspect="1" noChangeArrowheads="1" noTextEdit="1"/>
          </p:cNvSpPr>
          <p:nvPr>
            <p:ph type="sldImg"/>
          </p:nvPr>
        </p:nvSpPr>
        <p:spPr bwMode="auto">
          <a:xfrm>
            <a:off x="1196975" y="695325"/>
            <a:ext cx="4619625" cy="3463925"/>
          </a:xfrm>
          <a:noFill/>
          <a:ln>
            <a:solidFill>
              <a:srgbClr val="000000"/>
            </a:solidFill>
            <a:miter lim="800000"/>
            <a:headEnd/>
            <a:tailEnd/>
          </a:ln>
        </p:spPr>
      </p:sp>
      <p:sp>
        <p:nvSpPr>
          <p:cNvPr id="306180" name="Rectangle 3"/>
          <p:cNvSpPr>
            <a:spLocks noGrp="1" noChangeArrowheads="1"/>
          </p:cNvSpPr>
          <p:nvPr>
            <p:ph type="body" idx="1"/>
          </p:nvPr>
        </p:nvSpPr>
        <p:spPr bwMode="auto">
          <a:xfrm>
            <a:off x="699419" y="4387136"/>
            <a:ext cx="5611565" cy="4154631"/>
          </a:xfrm>
          <a:noFill/>
        </p:spPr>
        <p:txBody>
          <a:bodyPr wrap="square" numCol="1" anchor="t" anchorCtr="0" compatLnSpc="1">
            <a:prstTxWarp prst="textNoShape">
              <a:avLst/>
            </a:prstTxWarp>
          </a:bodyPr>
          <a:lstStyle/>
          <a:p>
            <a:r>
              <a:rPr lang="en-US" sz="1200" kern="1200" dirty="0">
                <a:solidFill>
                  <a:schemeClr val="tx1"/>
                </a:solidFill>
                <a:effectLst/>
                <a:latin typeface="ITC Franklin Gothic Std Bk Cd"/>
                <a:ea typeface="ＭＳ Ｐゴシック" pitchFamily="-48" charset="-128"/>
                <a:cs typeface="ＭＳ Ｐゴシック"/>
              </a:rPr>
              <a:t>On this graph, the baseline score is marked with an X at the most recent baseline data point. Another X marks the benchmark of 30 digits. The goal line connects these two points.</a:t>
            </a:r>
          </a:p>
          <a:p>
            <a:pPr eaLnBrk="1" hangingPunct="1">
              <a:spcBef>
                <a:spcPct val="0"/>
              </a:spcBef>
              <a:spcAft>
                <a:spcPct val="100000"/>
              </a:spcAft>
            </a:pPr>
            <a:endParaRPr lang="en-US" dirty="0">
              <a:latin typeface="+mn-lt"/>
            </a:endParaRPr>
          </a:p>
          <a:p>
            <a:pPr eaLnBrk="1" hangingPunct="1">
              <a:spcBef>
                <a:spcPct val="0"/>
              </a:spcBef>
              <a:spcAft>
                <a:spcPct val="100000"/>
              </a:spcAft>
            </a:pPr>
            <a:endParaRPr lang="en-US" dirty="0">
              <a:latin typeface="+mn-lt"/>
            </a:endParaRPr>
          </a:p>
        </p:txBody>
      </p:sp>
    </p:spTree>
    <p:extLst>
      <p:ext uri="{BB962C8B-B14F-4D97-AF65-F5344CB8AC3E}">
        <p14:creationId xmlns:p14="http://schemas.microsoft.com/office/powerpoint/2010/main" val="39824994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Animated slide—click to bring up first set of bullets and then the second set.</a:t>
            </a:r>
            <a:endParaRPr lang="en-US" sz="1200" kern="1200" dirty="0">
              <a:solidFill>
                <a:schemeClr val="tx1"/>
              </a:solidFill>
              <a:effectLst/>
              <a:latin typeface="ITC Franklin Gothic Std Bk Cd"/>
              <a:ea typeface="ＭＳ Ｐゴシック" pitchFamily="-48" charset="-128"/>
              <a:cs typeface="ＭＳ Ｐゴシック"/>
            </a:endParaRPr>
          </a:p>
          <a:p>
            <a:r>
              <a:rPr lang="en-US" sz="1200" i="1" kern="1200" dirty="0">
                <a:solidFill>
                  <a:schemeClr val="tx1"/>
                </a:solidFill>
                <a:effectLst/>
                <a:latin typeface="ITC Franklin Gothic Std Bk Cd"/>
                <a:ea typeface="ＭＳ Ｐゴシック" pitchFamily="-48" charset="-128"/>
                <a:cs typeface="ＭＳ Ｐゴシック"/>
              </a:rPr>
              <a:t>Remember to mention the role of the student and the power in</a:t>
            </a:r>
            <a:r>
              <a:rPr lang="en-US" sz="1200" kern="1200" dirty="0">
                <a:solidFill>
                  <a:schemeClr val="tx1"/>
                </a:solidFill>
                <a:effectLst/>
                <a:latin typeface="ITC Franklin Gothic Std Bk Cd"/>
                <a:ea typeface="ＭＳ Ｐゴシック" pitchFamily="-48" charset="-128"/>
                <a:cs typeface="ＭＳ Ｐゴシック"/>
              </a:rPr>
              <a:t> </a:t>
            </a:r>
            <a:r>
              <a:rPr lang="en-US" sz="1200" i="1" kern="1200" dirty="0">
                <a:solidFill>
                  <a:schemeClr val="tx1"/>
                </a:solidFill>
                <a:effectLst/>
                <a:latin typeface="ITC Franklin Gothic Std Bk Cd"/>
                <a:ea typeface="ＭＳ Ｐゴシック" pitchFamily="-48" charset="-128"/>
                <a:cs typeface="ＭＳ Ｐゴシック"/>
              </a:rPr>
              <a:t> student-graphed data, especially for those students with intensive needs. </a:t>
            </a: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fld id="{1BCF944E-AC27-4BEA-9C0A-695BFCE7C965}" type="slidenum">
              <a:rPr lang="en-US" smtClean="0"/>
              <a:pPr/>
              <a:t>37</a:t>
            </a:fld>
            <a:endParaRPr lang="en-US" dirty="0"/>
          </a:p>
        </p:txBody>
      </p:sp>
    </p:spTree>
    <p:extLst>
      <p:ext uri="{BB962C8B-B14F-4D97-AF65-F5344CB8AC3E}">
        <p14:creationId xmlns:p14="http://schemas.microsoft.com/office/powerpoint/2010/main" val="26127291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a:t>Read</a:t>
            </a:r>
            <a:r>
              <a:rPr lang="en-US" i="1" baseline="0" dirty="0"/>
              <a:t> slide.</a:t>
            </a:r>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38</a:t>
            </a:fld>
            <a:endParaRPr lang="en-US" dirty="0"/>
          </a:p>
        </p:txBody>
      </p:sp>
    </p:spTree>
    <p:extLst>
      <p:ext uri="{BB962C8B-B14F-4D97-AF65-F5344CB8AC3E}">
        <p14:creationId xmlns:p14="http://schemas.microsoft.com/office/powerpoint/2010/main" val="36752155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a:t>Read</a:t>
            </a:r>
            <a:r>
              <a:rPr lang="en-US" i="1" baseline="0" dirty="0"/>
              <a:t> slide.</a:t>
            </a:r>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39</a:t>
            </a:fld>
            <a:endParaRPr lang="en-US" dirty="0"/>
          </a:p>
        </p:txBody>
      </p:sp>
    </p:spTree>
    <p:extLst>
      <p:ext uri="{BB962C8B-B14F-4D97-AF65-F5344CB8AC3E}">
        <p14:creationId xmlns:p14="http://schemas.microsoft.com/office/powerpoint/2010/main" val="40450562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2D2026F-C70B-4CAB-9A80-975505CA777C}" type="slidenum">
              <a:rPr lang="en-US" smtClean="0">
                <a:latin typeface="Arial" charset="0"/>
              </a:rPr>
              <a:pPr fontAlgn="base">
                <a:spcBef>
                  <a:spcPct val="0"/>
                </a:spcBef>
                <a:spcAft>
                  <a:spcPct val="0"/>
                </a:spcAft>
              </a:pPr>
              <a:t>40</a:t>
            </a:fld>
            <a:endParaRPr lang="en-US" dirty="0">
              <a:latin typeface="Arial" charset="0"/>
            </a:endParaRPr>
          </a:p>
        </p:txBody>
      </p:sp>
      <p:sp>
        <p:nvSpPr>
          <p:cNvPr id="314371" name="Rectangle 2"/>
          <p:cNvSpPr>
            <a:spLocks noGrp="1" noRot="1" noChangeAspect="1" noChangeArrowheads="1" noTextEdit="1"/>
          </p:cNvSpPr>
          <p:nvPr>
            <p:ph type="sldImg"/>
          </p:nvPr>
        </p:nvSpPr>
        <p:spPr bwMode="auto">
          <a:xfrm>
            <a:off x="1196975" y="695325"/>
            <a:ext cx="4619625" cy="3463925"/>
          </a:xfrm>
          <a:noFill/>
          <a:ln>
            <a:solidFill>
              <a:srgbClr val="000000"/>
            </a:solidFill>
            <a:miter lim="800000"/>
            <a:headEnd/>
            <a:tailEnd/>
          </a:ln>
        </p:spPr>
      </p:sp>
      <p:sp>
        <p:nvSpPr>
          <p:cNvPr id="314372" name="Rectangle 3"/>
          <p:cNvSpPr>
            <a:spLocks noGrp="1" noChangeArrowheads="1"/>
          </p:cNvSpPr>
          <p:nvPr>
            <p:ph type="body" idx="1"/>
          </p:nvPr>
        </p:nvSpPr>
        <p:spPr bwMode="auto">
          <a:xfrm>
            <a:off x="699419" y="4387136"/>
            <a:ext cx="5611565" cy="4154631"/>
          </a:xfrm>
          <a:noFill/>
        </p:spPr>
        <p:txBody>
          <a:bodyPr wrap="square" numCol="1" anchor="t" anchorCtr="0" compatLnSpc="1">
            <a:prstTxWarp prst="textNoShape">
              <a:avLst/>
            </a:prstTxWarp>
          </a:bodyPr>
          <a:lstStyle/>
          <a:p>
            <a:r>
              <a:rPr lang="en-US" sz="1200" i="1" kern="1200" dirty="0">
                <a:solidFill>
                  <a:schemeClr val="tx1"/>
                </a:solidFill>
                <a:effectLst/>
                <a:latin typeface="ITC Franklin Gothic Std Bk Cd"/>
                <a:ea typeface="ＭＳ Ｐゴシック" pitchFamily="-48" charset="-128"/>
                <a:cs typeface="ＭＳ Ｐゴシック"/>
              </a:rPr>
              <a:t>Animated slide—click at underlined text to bring up circle.</a:t>
            </a:r>
            <a:endParaRPr lang="en-US" sz="1200" kern="1200" dirty="0">
              <a:solidFill>
                <a:schemeClr val="tx1"/>
              </a:solidFill>
              <a:effectLst/>
              <a:latin typeface="ITC Franklin Gothic Std Bk Cd"/>
              <a:ea typeface="ＭＳ Ｐゴシック" pitchFamily="-48" charset="-128"/>
              <a:cs typeface="ＭＳ Ｐゴシック"/>
            </a:endParaRP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kern="1200" dirty="0">
                <a:solidFill>
                  <a:schemeClr val="tx1"/>
                </a:solidFill>
                <a:effectLst/>
                <a:latin typeface="ITC Franklin Gothic Std Bk Cd"/>
                <a:ea typeface="ＭＳ Ｐゴシック" pitchFamily="-48" charset="-128"/>
                <a:cs typeface="ＭＳ Ｐゴシック"/>
              </a:rPr>
              <a:t>Here is an example growth chart for middle school mathematics. If we monitor progress with sixth-grade math computation, we would use the chart to </a:t>
            </a:r>
            <a:r>
              <a:rPr lang="en-US" sz="1200" u="sng" kern="1200" dirty="0">
                <a:solidFill>
                  <a:schemeClr val="tx1"/>
                </a:solidFill>
                <a:effectLst/>
                <a:latin typeface="ITC Franklin Gothic Std Bk Cd"/>
                <a:ea typeface="ＭＳ Ｐゴシック" pitchFamily="-48" charset="-128"/>
                <a:cs typeface="ＭＳ Ｐゴシック"/>
              </a:rPr>
              <a:t>identify 0.70 correct digits per week</a:t>
            </a:r>
            <a:r>
              <a:rPr lang="en-US" sz="1200" kern="1200" dirty="0">
                <a:solidFill>
                  <a:schemeClr val="tx1"/>
                </a:solidFill>
                <a:effectLst/>
                <a:latin typeface="ITC Franklin Gothic Std Bk Cd"/>
                <a:ea typeface="ＭＳ Ｐゴシック" pitchFamily="-48" charset="-128"/>
                <a:cs typeface="ＭＳ Ｐゴシック"/>
              </a:rPr>
              <a:t> as the typical growth rate.</a:t>
            </a:r>
          </a:p>
        </p:txBody>
      </p:sp>
    </p:spTree>
    <p:extLst>
      <p:ext uri="{BB962C8B-B14F-4D97-AF65-F5344CB8AC3E}">
        <p14:creationId xmlns:p14="http://schemas.microsoft.com/office/powerpoint/2010/main" val="11347690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Review slide. Sample workout on next slide.</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41</a:t>
            </a:fld>
            <a:endParaRPr lang="en-US" dirty="0"/>
          </a:p>
        </p:txBody>
      </p:sp>
    </p:spTree>
    <p:extLst>
      <p:ext uri="{BB962C8B-B14F-4D97-AF65-F5344CB8AC3E}">
        <p14:creationId xmlns:p14="http://schemas.microsoft.com/office/powerpoint/2010/main" val="7212711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234348E-4972-4D78-B8C0-6CA2F5DD5663}" type="slidenum">
              <a:rPr lang="en-US"/>
              <a:pPr/>
              <a:t>43</a:t>
            </a:fld>
            <a:endParaRPr lang="en-US" dirty="0"/>
          </a:p>
        </p:txBody>
      </p:sp>
      <p:sp>
        <p:nvSpPr>
          <p:cNvPr id="1921026" name="Slide Image Placeholder 1"/>
          <p:cNvSpPr>
            <a:spLocks noGrp="1" noRot="1" noChangeAspect="1" noTextEdit="1"/>
          </p:cNvSpPr>
          <p:nvPr>
            <p:ph type="sldImg"/>
          </p:nvPr>
        </p:nvSpPr>
        <p:spPr>
          <a:ln/>
        </p:spPr>
      </p:sp>
      <p:sp>
        <p:nvSpPr>
          <p:cNvPr id="1921027" name="Notes Placeholder 2"/>
          <p:cNvSpPr>
            <a:spLocks noGrp="1"/>
          </p:cNvSpPr>
          <p:nvPr>
            <p:ph type="body" idx="1"/>
          </p:nvPr>
        </p:nvSpPr>
        <p:spPr>
          <a:xfrm>
            <a:off x="701347" y="4387446"/>
            <a:ext cx="5607712" cy="4198994"/>
          </a:xfrm>
        </p:spPr>
        <p:txBody>
          <a:bodyPr lIns="93132" tIns="46567" rIns="93132" bIns="46567">
            <a:normAutofit fontScale="92500" lnSpcReduction="10000"/>
          </a:bodyPr>
          <a:lstStyle/>
          <a:p>
            <a:r>
              <a:rPr lang="en-US" sz="1200" i="1" kern="1200" dirty="0">
                <a:solidFill>
                  <a:schemeClr val="tx1"/>
                </a:solidFill>
                <a:effectLst/>
                <a:latin typeface="ITC Franklin Gothic Std Bk Cd"/>
                <a:ea typeface="ＭＳ Ｐゴシック" pitchFamily="-48" charset="-128"/>
                <a:cs typeface="ＭＳ Ｐゴシック"/>
              </a:rPr>
              <a:t>Additional explanations are provided below. Use as needed.</a:t>
            </a:r>
            <a:endParaRPr lang="en-US" sz="1200" kern="1200" dirty="0">
              <a:solidFill>
                <a:schemeClr val="tx1"/>
              </a:solidFill>
              <a:effectLst/>
              <a:latin typeface="ITC Franklin Gothic Std Bk Cd"/>
              <a:ea typeface="ＭＳ Ｐゴシック" pitchFamily="-48" charset="-128"/>
              <a:cs typeface="ＭＳ Ｐゴシック"/>
            </a:endParaRPr>
          </a:p>
          <a:p>
            <a:r>
              <a:rPr lang="en-US" sz="1200" i="1" kern="1200" dirty="0">
                <a:solidFill>
                  <a:schemeClr val="tx1"/>
                </a:solidFill>
                <a:effectLst/>
                <a:latin typeface="ITC Franklin Gothic Std Bk Cd"/>
                <a:ea typeface="ＭＳ Ｐゴシック" pitchFamily="-48" charset="-128"/>
                <a:cs typeface="ＭＳ Ｐゴシック"/>
              </a:rPr>
              <a:t> </a:t>
            </a:r>
            <a:endParaRPr lang="en-US" sz="1200" kern="1200" dirty="0">
              <a:solidFill>
                <a:schemeClr val="tx1"/>
              </a:solidFill>
              <a:effectLst/>
              <a:latin typeface="ITC Franklin Gothic Std Bk Cd"/>
              <a:ea typeface="ＭＳ Ｐゴシック" pitchFamily="-48" charset="-128"/>
              <a:cs typeface="ＭＳ Ｐゴシック"/>
            </a:endParaRPr>
          </a:p>
          <a:p>
            <a:r>
              <a:rPr lang="en-US" sz="1200" kern="1200" dirty="0">
                <a:solidFill>
                  <a:schemeClr val="tx1"/>
                </a:solidFill>
                <a:effectLst/>
                <a:latin typeface="ITC Franklin Gothic Std Bk Cd"/>
                <a:ea typeface="ＭＳ Ｐゴシック" pitchFamily="-48" charset="-128"/>
                <a:cs typeface="ＭＳ Ｐゴシック"/>
              </a:rPr>
              <a:t>Norms are established based on what is considered good growth. Growth may vary based on the domain being assessed. </a:t>
            </a:r>
          </a:p>
          <a:p>
            <a:r>
              <a:rPr lang="en-US" sz="1200" i="1" kern="1200" dirty="0">
                <a:solidFill>
                  <a:schemeClr val="tx1"/>
                </a:solidFill>
                <a:effectLst/>
                <a:latin typeface="ITC Franklin Gothic Std Bk Cd"/>
                <a:ea typeface="ＭＳ Ｐゴシック" pitchFamily="-48" charset="-128"/>
                <a:cs typeface="ＭＳ Ｐゴシック"/>
              </a:rPr>
              <a:t> </a:t>
            </a:r>
            <a:endParaRPr lang="en-US" sz="1200" kern="1200" dirty="0">
              <a:solidFill>
                <a:schemeClr val="tx1"/>
              </a:solidFill>
              <a:effectLst/>
              <a:latin typeface="ITC Franklin Gothic Std Bk Cd"/>
              <a:ea typeface="ＭＳ Ｐゴシック" pitchFamily="-48" charset="-128"/>
              <a:cs typeface="ＭＳ Ｐゴシック"/>
            </a:endParaRPr>
          </a:p>
          <a:p>
            <a:r>
              <a:rPr lang="en-US" sz="1200" kern="1200" dirty="0">
                <a:solidFill>
                  <a:schemeClr val="tx1"/>
                </a:solidFill>
                <a:effectLst/>
                <a:latin typeface="ITC Franklin Gothic Std Bk Cd"/>
                <a:ea typeface="ＭＳ Ｐゴシック" pitchFamily="-48" charset="-128"/>
                <a:cs typeface="ＭＳ Ｐゴシック"/>
              </a:rPr>
              <a:t>“Realistic”</a:t>
            </a:r>
            <a:r>
              <a:rPr lang="en-US" sz="1200" b="1" kern="1200" dirty="0">
                <a:solidFill>
                  <a:schemeClr val="tx1"/>
                </a:solidFill>
                <a:effectLst/>
                <a:latin typeface="ITC Franklin Gothic Std Bk Cd"/>
                <a:ea typeface="ＭＳ Ｐゴシック" pitchFamily="-48" charset="-128"/>
                <a:cs typeface="ＭＳ Ｐゴシック"/>
              </a:rPr>
              <a:t> </a:t>
            </a:r>
            <a:r>
              <a:rPr lang="en-US" sz="1200" kern="1200" dirty="0">
                <a:solidFill>
                  <a:schemeClr val="tx1"/>
                </a:solidFill>
                <a:effectLst/>
                <a:latin typeface="ITC Franklin Gothic Std Bk Cd"/>
                <a:ea typeface="ＭＳ Ｐゴシック" pitchFamily="-48" charset="-128"/>
                <a:cs typeface="ＭＳ Ｐゴシック"/>
              </a:rPr>
              <a:t>is often considered what students would make given decent instruction. “Ambitious”</a:t>
            </a:r>
            <a:r>
              <a:rPr lang="en-US" sz="1200" b="1" kern="1200" dirty="0">
                <a:solidFill>
                  <a:schemeClr val="tx1"/>
                </a:solidFill>
                <a:effectLst/>
                <a:latin typeface="ITC Franklin Gothic Std Bk Cd"/>
                <a:ea typeface="ＭＳ Ｐゴシック" pitchFamily="-48" charset="-128"/>
                <a:cs typeface="ＭＳ Ｐゴシック"/>
              </a:rPr>
              <a:t> </a:t>
            </a:r>
            <a:r>
              <a:rPr lang="en-US" sz="1200" kern="1200" dirty="0">
                <a:solidFill>
                  <a:schemeClr val="tx1"/>
                </a:solidFill>
                <a:effectLst/>
                <a:latin typeface="ITC Franklin Gothic Std Bk Cd"/>
                <a:ea typeface="ＭＳ Ｐゴシック" pitchFamily="-48" charset="-128"/>
                <a:cs typeface="ＭＳ Ｐゴシック"/>
              </a:rPr>
              <a:t>should, at minimum, be more than the average growth; otherwise, the performance gap will be maintained, not closed. Some progress-monitoring tool publishers have recommendations for using the growth rates they provide. For example, AIMSweb recommends doubling the growth rate found at the percentile rank in which the student currently performs. Using the recommendations from AIMSweb, if a student’s baseline is in the 10th to 25th percentile and the growth rate for students at that performance level is 0.5 digits correct in one minute, then the ambitious growth rate would be 1.0 digits correct in one minute. If 0.5 </a:t>
            </a:r>
            <a:r>
              <a:rPr lang="en-US" sz="1200" kern="1200">
                <a:solidFill>
                  <a:schemeClr val="tx1"/>
                </a:solidFill>
                <a:effectLst/>
                <a:latin typeface="ITC Franklin Gothic Std Bk Cd"/>
                <a:ea typeface="ＭＳ Ｐゴシック" pitchFamily="-48" charset="-128"/>
                <a:cs typeface="ＭＳ Ｐゴシック"/>
              </a:rPr>
              <a:t>digits correct </a:t>
            </a:r>
            <a:r>
              <a:rPr lang="en-US" sz="1200" kern="1200" dirty="0">
                <a:solidFill>
                  <a:schemeClr val="tx1"/>
                </a:solidFill>
                <a:effectLst/>
                <a:latin typeface="ITC Franklin Gothic Std Bk Cd"/>
                <a:ea typeface="ＭＳ Ｐゴシック" pitchFamily="-48" charset="-128"/>
                <a:cs typeface="ＭＳ Ｐゴシック"/>
              </a:rPr>
              <a:t>were used, the student would be likely to maintain or increase the achievement gap. It is important to contact the publisher to clarify how to best use the growth rates it offers.</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kern="1200" dirty="0">
                <a:solidFill>
                  <a:schemeClr val="tx1"/>
                </a:solidFill>
                <a:effectLst/>
                <a:latin typeface="ITC Franklin Gothic Std Bk Cd"/>
                <a:ea typeface="ＭＳ Ｐゴシック" pitchFamily="-48" charset="-128"/>
                <a:cs typeface="ＭＳ Ｐゴシック"/>
              </a:rPr>
              <a:t>In comparing local versus national norms, the benefits of local norms include correlations with state testing outcomes and comparisons within the district or state. Challenges with local norms include small sample size, norms being unavailable, and the potential to lead to lower expectations. For national norms, the benefits include a large sample size and established cut scores, but the challenges include inequities in school resources, which can lead to over- or underidentification.</a:t>
            </a:r>
            <a:br>
              <a:rPr lang="en-US" sz="1200" kern="1200" dirty="0">
                <a:solidFill>
                  <a:schemeClr val="tx1"/>
                </a:solidFill>
                <a:effectLst/>
                <a:latin typeface="ITC Franklin Gothic Std Bk Cd"/>
                <a:ea typeface="ＭＳ Ｐゴシック" pitchFamily="-48" charset="-128"/>
                <a:cs typeface="ＭＳ Ｐゴシック"/>
              </a:rPr>
            </a:b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1921028" name="Slide Number Placeholder 3"/>
          <p:cNvSpPr txBox="1">
            <a:spLocks noGrp="1"/>
          </p:cNvSpPr>
          <p:nvPr/>
        </p:nvSpPr>
        <p:spPr bwMode="auto">
          <a:xfrm>
            <a:off x="3970737" y="8773358"/>
            <a:ext cx="3038145" cy="461193"/>
          </a:xfrm>
          <a:prstGeom prst="rect">
            <a:avLst/>
          </a:prstGeom>
          <a:noFill/>
          <a:ln w="9525">
            <a:noFill/>
            <a:miter lim="800000"/>
            <a:headEnd/>
            <a:tailEnd/>
          </a:ln>
        </p:spPr>
        <p:txBody>
          <a:bodyPr lIns="93132" tIns="46567" rIns="93132" bIns="46567" anchor="b"/>
          <a:lstStyle/>
          <a:p>
            <a:pPr algn="r" defTabSz="930111"/>
            <a:fld id="{7D94DCDF-2E8F-44C6-9A08-731B3AA40856}" type="slidenum">
              <a:rPr lang="en-US" sz="1200">
                <a:latin typeface="Calibri" pitchFamily="34" charset="0"/>
              </a:rPr>
              <a:pPr algn="r" defTabSz="930111"/>
              <a:t>43</a:t>
            </a:fld>
            <a:endParaRPr lang="en-US" sz="1200" dirty="0">
              <a:latin typeface="Calibri" pitchFamily="34" charset="0"/>
            </a:endParaRPr>
          </a:p>
        </p:txBody>
      </p:sp>
    </p:spTree>
    <p:extLst>
      <p:ext uri="{BB962C8B-B14F-4D97-AF65-F5344CB8AC3E}">
        <p14:creationId xmlns:p14="http://schemas.microsoft.com/office/powerpoint/2010/main" val="21690769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234348E-4972-4D78-B8C0-6CA2F5DD5663}" type="slidenum">
              <a:rPr lang="en-US"/>
              <a:pPr/>
              <a:t>44</a:t>
            </a:fld>
            <a:endParaRPr lang="en-US" dirty="0"/>
          </a:p>
        </p:txBody>
      </p:sp>
      <p:sp>
        <p:nvSpPr>
          <p:cNvPr id="1921026" name="Slide Image Placeholder 1"/>
          <p:cNvSpPr>
            <a:spLocks noGrp="1" noRot="1" noChangeAspect="1" noTextEdit="1"/>
          </p:cNvSpPr>
          <p:nvPr>
            <p:ph type="sldImg"/>
          </p:nvPr>
        </p:nvSpPr>
        <p:spPr>
          <a:ln/>
        </p:spPr>
      </p:sp>
      <p:sp>
        <p:nvSpPr>
          <p:cNvPr id="1921027" name="Notes Placeholder 2"/>
          <p:cNvSpPr>
            <a:spLocks noGrp="1"/>
          </p:cNvSpPr>
          <p:nvPr>
            <p:ph type="body" idx="1"/>
          </p:nvPr>
        </p:nvSpPr>
        <p:spPr>
          <a:xfrm>
            <a:off x="701347" y="4387446"/>
            <a:ext cx="5607712" cy="4198994"/>
          </a:xfrm>
        </p:spPr>
        <p:txBody>
          <a:bodyPr lIns="93132" tIns="46567" rIns="93132" bIns="46567">
            <a:normAutofit/>
          </a:bodyPr>
          <a:lstStyle/>
          <a:p>
            <a:r>
              <a:rPr lang="en-US" sz="1200" i="1" kern="1200" dirty="0">
                <a:solidFill>
                  <a:schemeClr val="tx1"/>
                </a:solidFill>
                <a:effectLst/>
                <a:latin typeface="ITC Franklin Gothic Std Bk Cd"/>
                <a:ea typeface="ＭＳ Ｐゴシック" pitchFamily="-48" charset="-128"/>
                <a:cs typeface="ＭＳ Ｐゴシック"/>
              </a:rPr>
              <a:t>Additional explanations are provided below. Use as needed.</a:t>
            </a:r>
            <a:endParaRPr lang="en-US" sz="1200" kern="1200" dirty="0">
              <a:solidFill>
                <a:schemeClr val="tx1"/>
              </a:solidFill>
              <a:effectLst/>
              <a:latin typeface="ITC Franklin Gothic Std Bk Cd"/>
              <a:ea typeface="ＭＳ Ｐゴシック" pitchFamily="-48" charset="-128"/>
              <a:cs typeface="ＭＳ Ｐゴシック"/>
            </a:endParaRPr>
          </a:p>
          <a:p>
            <a:r>
              <a:rPr lang="en-US" sz="1200" i="1" kern="1200" dirty="0">
                <a:solidFill>
                  <a:schemeClr val="tx1"/>
                </a:solidFill>
                <a:effectLst/>
                <a:latin typeface="ITC Franklin Gothic Std Bk Cd"/>
                <a:ea typeface="ＭＳ Ｐゴシック" pitchFamily="-48" charset="-128"/>
                <a:cs typeface="ＭＳ Ｐゴシック"/>
              </a:rPr>
              <a:t> </a:t>
            </a:r>
            <a:endParaRPr lang="en-US" sz="1200" kern="1200" dirty="0">
              <a:solidFill>
                <a:schemeClr val="tx1"/>
              </a:solidFill>
              <a:effectLst/>
              <a:latin typeface="ITC Franklin Gothic Std Bk Cd"/>
              <a:ea typeface="ＭＳ Ｐゴシック" pitchFamily="-48" charset="-128"/>
              <a:cs typeface="ＭＳ Ｐゴシック"/>
            </a:endParaRPr>
          </a:p>
          <a:p>
            <a:r>
              <a:rPr lang="en-US" sz="1200" kern="1200" dirty="0">
                <a:solidFill>
                  <a:schemeClr val="tx1"/>
                </a:solidFill>
                <a:effectLst/>
                <a:latin typeface="ITC Franklin Gothic Std Bk Cd"/>
                <a:ea typeface="ＭＳ Ｐゴシック" pitchFamily="-48" charset="-128"/>
                <a:cs typeface="ＭＳ Ｐゴシック"/>
              </a:rPr>
              <a:t>Norms are established based on what is considered good growth. Growth may vary based on the domain being assessed. </a:t>
            </a:r>
          </a:p>
          <a:p>
            <a:r>
              <a:rPr lang="en-US" sz="1200" i="1" kern="1200" dirty="0">
                <a:solidFill>
                  <a:schemeClr val="tx1"/>
                </a:solidFill>
                <a:effectLst/>
                <a:latin typeface="ITC Franklin Gothic Std Bk Cd"/>
                <a:ea typeface="ＭＳ Ｐゴシック" pitchFamily="-48" charset="-128"/>
                <a:cs typeface="ＭＳ Ｐゴシック"/>
              </a:rPr>
              <a:t> </a:t>
            </a:r>
            <a:endParaRPr lang="en-US" sz="1200" kern="1200" dirty="0">
              <a:solidFill>
                <a:schemeClr val="tx1"/>
              </a:solidFill>
              <a:effectLst/>
              <a:latin typeface="ITC Franklin Gothic Std Bk Cd"/>
              <a:ea typeface="ＭＳ Ｐゴシック" pitchFamily="-48" charset="-128"/>
              <a:cs typeface="ＭＳ Ｐゴシック"/>
            </a:endParaRPr>
          </a:p>
          <a:p>
            <a:r>
              <a:rPr lang="en-US" sz="1200" kern="1200" dirty="0">
                <a:solidFill>
                  <a:schemeClr val="tx1"/>
                </a:solidFill>
                <a:effectLst/>
                <a:latin typeface="ITC Franklin Gothic Std Bk Cd"/>
                <a:ea typeface="ＭＳ Ｐゴシック" pitchFamily="-48" charset="-128"/>
                <a:cs typeface="ＭＳ Ｐゴシック"/>
              </a:rPr>
              <a:t>“Realistic”</a:t>
            </a:r>
            <a:r>
              <a:rPr lang="en-US" sz="1200" b="1" kern="1200" dirty="0">
                <a:solidFill>
                  <a:schemeClr val="tx1"/>
                </a:solidFill>
                <a:effectLst/>
                <a:latin typeface="ITC Franklin Gothic Std Bk Cd"/>
                <a:ea typeface="ＭＳ Ｐゴシック" pitchFamily="-48" charset="-128"/>
                <a:cs typeface="ＭＳ Ｐゴシック"/>
              </a:rPr>
              <a:t> </a:t>
            </a:r>
            <a:r>
              <a:rPr lang="en-US" sz="1200" kern="1200" dirty="0">
                <a:solidFill>
                  <a:schemeClr val="tx1"/>
                </a:solidFill>
                <a:effectLst/>
                <a:latin typeface="ITC Franklin Gothic Std Bk Cd"/>
                <a:ea typeface="ＭＳ Ｐゴシック" pitchFamily="-48" charset="-128"/>
                <a:cs typeface="ＭＳ Ｐゴシック"/>
              </a:rPr>
              <a:t>is often considered what students would make given decent instruction. “Ambitious”</a:t>
            </a:r>
            <a:r>
              <a:rPr lang="en-US" sz="1200" b="1" kern="1200" dirty="0">
                <a:solidFill>
                  <a:schemeClr val="tx1"/>
                </a:solidFill>
                <a:effectLst/>
                <a:latin typeface="ITC Franklin Gothic Std Bk Cd"/>
                <a:ea typeface="ＭＳ Ｐゴシック" pitchFamily="-48" charset="-128"/>
                <a:cs typeface="ＭＳ Ｐゴシック"/>
              </a:rPr>
              <a:t> </a:t>
            </a:r>
            <a:r>
              <a:rPr lang="en-US" sz="1200" kern="1200" dirty="0">
                <a:solidFill>
                  <a:schemeClr val="tx1"/>
                </a:solidFill>
                <a:effectLst/>
                <a:latin typeface="ITC Franklin Gothic Std Bk Cd"/>
                <a:ea typeface="ＭＳ Ｐゴシック" pitchFamily="-48" charset="-128"/>
                <a:cs typeface="ＭＳ Ｐゴシック"/>
              </a:rPr>
              <a:t>should, at minimum, be more than the average growth; otherwise, the performance gap will be maintained, not closed. Some progress-monitoring tool publishers have recommendations for using the growth rates they provide. For example, AIMSweb recommends doubling the growth rate found at the percentile rank in which the student currently performs. Using the recommendations from AIMSweb, if a student’s baseline is in the 10th to 25th percentile and the growth rate for students at that performance level is 0.6 wrc, then the ambitious growth rate would be 1.2 wrc. If 0.6 wrc were used, the student would be likely to maintain or increase the achievement gap. It is important to contact the publisher to clarify how to best use the growth rates it offers.</a:t>
            </a:r>
          </a:p>
        </p:txBody>
      </p:sp>
      <p:sp>
        <p:nvSpPr>
          <p:cNvPr id="1921028" name="Slide Number Placeholder 3"/>
          <p:cNvSpPr txBox="1">
            <a:spLocks noGrp="1"/>
          </p:cNvSpPr>
          <p:nvPr/>
        </p:nvSpPr>
        <p:spPr bwMode="auto">
          <a:xfrm>
            <a:off x="3970737" y="8773358"/>
            <a:ext cx="3038145" cy="461193"/>
          </a:xfrm>
          <a:prstGeom prst="rect">
            <a:avLst/>
          </a:prstGeom>
          <a:noFill/>
          <a:ln w="9525">
            <a:noFill/>
            <a:miter lim="800000"/>
            <a:headEnd/>
            <a:tailEnd/>
          </a:ln>
        </p:spPr>
        <p:txBody>
          <a:bodyPr lIns="93132" tIns="46567" rIns="93132" bIns="46567" anchor="b"/>
          <a:lstStyle/>
          <a:p>
            <a:pPr algn="r" defTabSz="930111"/>
            <a:fld id="{7D94DCDF-2E8F-44C6-9A08-731B3AA40856}" type="slidenum">
              <a:rPr lang="en-US" sz="1200">
                <a:latin typeface="Calibri" pitchFamily="34" charset="0"/>
              </a:rPr>
              <a:pPr algn="r" defTabSz="930111"/>
              <a:t>44</a:t>
            </a:fld>
            <a:endParaRPr lang="en-US" sz="1200" dirty="0">
              <a:latin typeface="Calibri" pitchFamily="34" charset="0"/>
            </a:endParaRPr>
          </a:p>
        </p:txBody>
      </p:sp>
    </p:spTree>
    <p:extLst>
      <p:ext uri="{BB962C8B-B14F-4D97-AF65-F5344CB8AC3E}">
        <p14:creationId xmlns:p14="http://schemas.microsoft.com/office/powerpoint/2010/main" val="753348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Animated slide—click where underlined text appears to bring up arrows.</a:t>
            </a:r>
            <a:endParaRPr lang="en-US" sz="1200" kern="1200" dirty="0">
              <a:solidFill>
                <a:schemeClr val="tx1"/>
              </a:solidFill>
              <a:effectLst/>
              <a:latin typeface="ITC Franklin Gothic Std Bk Cd"/>
              <a:ea typeface="ＭＳ Ｐゴシック" pitchFamily="-48" charset="-128"/>
              <a:cs typeface="ＭＳ Ｐゴシック"/>
            </a:endParaRP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kern="1200" dirty="0">
                <a:solidFill>
                  <a:schemeClr val="tx1"/>
                </a:solidFill>
                <a:effectLst/>
                <a:latin typeface="ITC Franklin Gothic Std Bk Cd"/>
                <a:ea typeface="ＭＳ Ｐゴシック" pitchFamily="-48" charset="-128"/>
                <a:cs typeface="ＭＳ Ｐゴシック"/>
              </a:rPr>
              <a:t>In the past, you may have used progress monitoring data to make group intervention decisions, but today we are focusing on how progress monitoring is used to inform instructional decisions for individual students within the DBI process. The same progress monitoring data that tell us a student is not responding to core instruction may also tell us that </a:t>
            </a:r>
            <a:r>
              <a:rPr lang="en-US" sz="1200" u="sng" kern="1200" dirty="0">
                <a:solidFill>
                  <a:schemeClr val="tx1"/>
                </a:solidFill>
                <a:effectLst/>
                <a:latin typeface="ITC Franklin Gothic Std Bk Cd"/>
                <a:ea typeface="ＭＳ Ｐゴシック" pitchFamily="-48" charset="-128"/>
                <a:cs typeface="ＭＳ Ｐゴシック"/>
              </a:rPr>
              <a:t>secondary intervention</a:t>
            </a:r>
            <a:r>
              <a:rPr lang="en-US" sz="1200" kern="1200" dirty="0">
                <a:solidFill>
                  <a:schemeClr val="tx1"/>
                </a:solidFill>
                <a:effectLst/>
                <a:latin typeface="ITC Franklin Gothic Std Bk Cd"/>
                <a:ea typeface="ＭＳ Ｐゴシック" pitchFamily="-48" charset="-128"/>
                <a:cs typeface="ＭＳ Ｐゴシック"/>
              </a:rPr>
              <a:t> is not sufficient to help the student reach his or her academic goal. After the intervention has been adapted, we </a:t>
            </a:r>
            <a:r>
              <a:rPr lang="en-US" sz="1200" u="sng" kern="1200" dirty="0">
                <a:solidFill>
                  <a:schemeClr val="tx1"/>
                </a:solidFill>
                <a:effectLst/>
                <a:latin typeface="ITC Franklin Gothic Std Bk Cd"/>
                <a:ea typeface="ＭＳ Ｐゴシック" pitchFamily="-48" charset="-128"/>
                <a:cs typeface="ＭＳ Ｐゴシック"/>
              </a:rPr>
              <a:t>continue progress monitoring</a:t>
            </a:r>
            <a:r>
              <a:rPr lang="en-US" sz="1200" i="1" kern="1200" dirty="0">
                <a:solidFill>
                  <a:schemeClr val="tx1"/>
                </a:solidFill>
                <a:effectLst/>
                <a:latin typeface="ITC Franklin Gothic Std Bk Cd"/>
                <a:ea typeface="ＭＳ Ｐゴシック" pitchFamily="-48" charset="-128"/>
                <a:cs typeface="ＭＳ Ｐゴシック"/>
              </a:rPr>
              <a:t> </a:t>
            </a:r>
            <a:r>
              <a:rPr lang="en-US" sz="1200" kern="1200" dirty="0">
                <a:solidFill>
                  <a:schemeClr val="tx1"/>
                </a:solidFill>
                <a:effectLst/>
                <a:latin typeface="ITC Franklin Gothic Std Bk Cd"/>
                <a:ea typeface="ＭＳ Ｐゴシック" pitchFamily="-48" charset="-128"/>
                <a:cs typeface="ＭＳ Ｐゴシック"/>
              </a:rPr>
              <a:t>to determine if the changes have been sufficient or if we need to make additional changes.</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i="1" kern="1200" dirty="0">
                <a:solidFill>
                  <a:schemeClr val="tx1"/>
                </a:solidFill>
                <a:effectLst/>
                <a:latin typeface="ITC Franklin Gothic Std Bk Cd"/>
                <a:ea typeface="ＭＳ Ｐゴシック" pitchFamily="-48" charset="-128"/>
                <a:cs typeface="ＭＳ Ｐゴシック"/>
              </a:rPr>
              <a:t>A more complete overview of the DBI process is available in the introductory module that is available on the NCII website.</a:t>
            </a: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a:t>
            </a:fld>
            <a:endParaRPr lang="en-US" dirty="0"/>
          </a:p>
        </p:txBody>
      </p:sp>
    </p:spTree>
    <p:extLst>
      <p:ext uri="{BB962C8B-B14F-4D97-AF65-F5344CB8AC3E}">
        <p14:creationId xmlns:p14="http://schemas.microsoft.com/office/powerpoint/2010/main" val="15202586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The third option, intra-individual framework, is often used for setting individualized education program (IEP) goals or for those students performing far below grade level. To use this option, identify the weekly rate of improvement for the target student under baseline conditions, using at least eight data points. Because the student’s performance is being compared to his or her previous performance (not a national or local norm), enough data are needed to demonstrate the existing performance level or rate. </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kern="1200" dirty="0">
                <a:solidFill>
                  <a:schemeClr val="tx1"/>
                </a:solidFill>
                <a:effectLst/>
                <a:latin typeface="ITC Franklin Gothic Std Bk Cd"/>
                <a:ea typeface="ＭＳ Ｐゴシック" pitchFamily="-48" charset="-128"/>
                <a:cs typeface="ＭＳ Ｐゴシック"/>
              </a:rPr>
              <a:t>Software will provide a more accurate estimate of SROI. When software is not available, SROI can be estimated by hand. This formula represents just one of various approaches. When eight data points are available, the last median will be based on the last three scores, and the first median will be based on the first three scores.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kern="1200" baseline="0" dirty="0">
              <a:solidFill>
                <a:schemeClr val="tx1"/>
              </a:solidFill>
              <a:latin typeface="Arial" charset="0"/>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fld id="{1BCF944E-AC27-4BEA-9C0A-695BFCE7C965}" type="slidenum">
              <a:rPr lang="en-US" smtClean="0"/>
              <a:pPr/>
              <a:t>45</a:t>
            </a:fld>
            <a:endParaRPr lang="en-US" dirty="0"/>
          </a:p>
        </p:txBody>
      </p:sp>
    </p:spTree>
    <p:extLst>
      <p:ext uri="{BB962C8B-B14F-4D97-AF65-F5344CB8AC3E}">
        <p14:creationId xmlns:p14="http://schemas.microsoft.com/office/powerpoint/2010/main" val="11290513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Explanation of formula:</a:t>
            </a:r>
            <a:r>
              <a:rPr lang="en-US" sz="1200" kern="1200" dirty="0">
                <a:solidFill>
                  <a:schemeClr val="tx1"/>
                </a:solidFill>
                <a:effectLst/>
                <a:latin typeface="ITC Franklin Gothic Std Bk Cd"/>
                <a:ea typeface="ＭＳ Ｐゴシック" pitchFamily="-48" charset="-128"/>
                <a:cs typeface="ＭＳ Ｐゴシック"/>
              </a:rPr>
              <a:t> SROI is multiplied by 1.5 and the number of weeks left in the instructional period. This product, representing target growth, is then added to the student’s baseline score, based on the three most recent data points, to find the goal.</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46</a:t>
            </a:fld>
            <a:endParaRPr lang="en-US" dirty="0"/>
          </a:p>
        </p:txBody>
      </p:sp>
    </p:spTree>
    <p:extLst>
      <p:ext uri="{BB962C8B-B14F-4D97-AF65-F5344CB8AC3E}">
        <p14:creationId xmlns:p14="http://schemas.microsoft.com/office/powerpoint/2010/main" val="17403496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Review slide.</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47</a:t>
            </a:fld>
            <a:endParaRPr lang="en-US" dirty="0"/>
          </a:p>
        </p:txBody>
      </p:sp>
    </p:spTree>
    <p:extLst>
      <p:ext uri="{BB962C8B-B14F-4D97-AF65-F5344CB8AC3E}">
        <p14:creationId xmlns:p14="http://schemas.microsoft.com/office/powerpoint/2010/main" val="3907920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a:t>
            </a:r>
            <a:r>
              <a:rPr lang="en-US" i="1" baseline="0" dirty="0"/>
              <a:t> slide.</a:t>
            </a:r>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48</a:t>
            </a:fld>
            <a:endParaRPr lang="en-US" dirty="0"/>
          </a:p>
        </p:txBody>
      </p:sp>
    </p:spTree>
    <p:extLst>
      <p:ext uri="{BB962C8B-B14F-4D97-AF65-F5344CB8AC3E}">
        <p14:creationId xmlns:p14="http://schemas.microsoft.com/office/powerpoint/2010/main" val="2872192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49</a:t>
            </a:fld>
            <a:endParaRPr lang="en-US" dirty="0"/>
          </a:p>
        </p:txBody>
      </p:sp>
    </p:spTree>
    <p:extLst>
      <p:ext uri="{BB962C8B-B14F-4D97-AF65-F5344CB8AC3E}">
        <p14:creationId xmlns:p14="http://schemas.microsoft.com/office/powerpoint/2010/main" val="21668111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This can be an independent activity or group activity in which participants practice what they have learned. </a:t>
            </a:r>
            <a:endParaRPr lang="en-US" sz="1200" kern="1200" dirty="0">
              <a:solidFill>
                <a:schemeClr val="tx1"/>
              </a:solidFill>
              <a:effectLst/>
              <a:latin typeface="ITC Franklin Gothic Std Bk Cd"/>
              <a:ea typeface="ＭＳ Ｐゴシック" pitchFamily="-48" charset="-128"/>
              <a:cs typeface="ＭＳ Ｐゴシック"/>
            </a:endParaRPr>
          </a:p>
          <a:p>
            <a:r>
              <a:rPr lang="en-US" sz="1200" i="1" kern="1200" dirty="0">
                <a:solidFill>
                  <a:schemeClr val="tx1"/>
                </a:solidFill>
                <a:effectLst/>
                <a:latin typeface="ITC Franklin Gothic Std Bk Cd"/>
                <a:ea typeface="ＭＳ Ｐゴシック" pitchFamily="-48" charset="-128"/>
                <a:cs typeface="ＭＳ Ｐゴシック"/>
              </a:rPr>
              <a:t> </a:t>
            </a:r>
            <a:endParaRPr lang="en-US" sz="1200" kern="1200" dirty="0">
              <a:solidFill>
                <a:schemeClr val="tx1"/>
              </a:solidFill>
              <a:effectLst/>
              <a:latin typeface="ITC Franklin Gothic Std Bk Cd"/>
              <a:ea typeface="ＭＳ Ｐゴシック" pitchFamily="-48" charset="-128"/>
              <a:cs typeface="ＭＳ Ｐゴシック"/>
            </a:endParaRPr>
          </a:p>
          <a:p>
            <a:r>
              <a:rPr lang="en-US" sz="1200" i="1" kern="1200" dirty="0">
                <a:solidFill>
                  <a:schemeClr val="tx1"/>
                </a:solidFill>
                <a:effectLst/>
                <a:latin typeface="ITC Franklin Gothic Std Bk Cd"/>
                <a:ea typeface="ＭＳ Ｐゴシック" pitchFamily="-48" charset="-128"/>
                <a:cs typeface="ＭＳ Ｐゴシック"/>
              </a:rPr>
              <a:t>Provide the audience with Handout 2. Give them time to work before bringing up solutions on the following slides.</a:t>
            </a:r>
            <a:endParaRPr lang="en-US" sz="1200" kern="1200" dirty="0">
              <a:solidFill>
                <a:schemeClr val="tx1"/>
              </a:solidFill>
              <a:effectLst/>
              <a:latin typeface="ITC Franklin Gothic Std Bk Cd"/>
              <a:ea typeface="ＭＳ Ｐゴシック" pitchFamily="-48" charset="-128"/>
              <a:cs typeface="ＭＳ Ｐゴシック"/>
            </a:endParaRP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50</a:t>
            </a:fld>
            <a:endParaRPr lang="en-US" dirty="0"/>
          </a:p>
        </p:txBody>
      </p:sp>
    </p:spTree>
    <p:extLst>
      <p:ext uri="{BB962C8B-B14F-4D97-AF65-F5344CB8AC3E}">
        <p14:creationId xmlns:p14="http://schemas.microsoft.com/office/powerpoint/2010/main" val="6165257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a:t>Read</a:t>
            </a:r>
            <a:r>
              <a:rPr lang="en-US" i="1" baseline="0" dirty="0"/>
              <a:t> slide.</a:t>
            </a:r>
            <a:endParaRPr lang="en-US" i="1" dirty="0"/>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51</a:t>
            </a:fld>
            <a:endParaRPr lang="en-US" dirty="0"/>
          </a:p>
        </p:txBody>
      </p:sp>
    </p:spTree>
    <p:extLst>
      <p:ext uri="{BB962C8B-B14F-4D97-AF65-F5344CB8AC3E}">
        <p14:creationId xmlns:p14="http://schemas.microsoft.com/office/powerpoint/2010/main" val="35395188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Click to bring up highlighted box after posing question.</a:t>
            </a:r>
            <a:endParaRPr lang="en-US" sz="1200" kern="1200" dirty="0">
              <a:solidFill>
                <a:schemeClr val="tx1"/>
              </a:solidFill>
              <a:effectLst/>
              <a:latin typeface="ITC Franklin Gothic Std Bk Cd"/>
              <a:ea typeface="ＭＳ Ｐゴシック" pitchFamily="-48" charset="-128"/>
              <a:cs typeface="ＭＳ Ｐゴシック"/>
            </a:endParaRPr>
          </a:p>
          <a:p>
            <a:r>
              <a:rPr lang="en-US" sz="1200" i="1" kern="1200" dirty="0">
                <a:solidFill>
                  <a:schemeClr val="tx1"/>
                </a:solidFill>
                <a:effectLst/>
                <a:latin typeface="ITC Franklin Gothic Std Bk Cd"/>
                <a:ea typeface="ＭＳ Ｐゴシック" pitchFamily="-48" charset="-128"/>
                <a:cs typeface="ＭＳ Ｐゴシック"/>
              </a:rPr>
              <a:t> </a:t>
            </a:r>
            <a:endParaRPr lang="en-US" sz="1200" kern="1200" dirty="0">
              <a:solidFill>
                <a:schemeClr val="tx1"/>
              </a:solidFill>
              <a:effectLst/>
              <a:latin typeface="ITC Franklin Gothic Std Bk Cd"/>
              <a:ea typeface="ＭＳ Ｐゴシック" pitchFamily="-48" charset="-128"/>
              <a:cs typeface="ＭＳ Ｐゴシック"/>
            </a:endParaRPr>
          </a:p>
          <a:p>
            <a:r>
              <a:rPr lang="en-US" sz="1200" i="1" kern="1200" dirty="0">
                <a:solidFill>
                  <a:schemeClr val="tx1"/>
                </a:solidFill>
                <a:effectLst/>
                <a:latin typeface="ITC Franklin Gothic Std Bk Cd"/>
                <a:ea typeface="ＭＳ Ｐゴシック" pitchFamily="-48" charset="-128"/>
                <a:cs typeface="ＭＳ Ｐゴシック"/>
              </a:rPr>
              <a:t>Answer</a:t>
            </a:r>
            <a:r>
              <a:rPr lang="en-US" sz="1200" kern="1200" dirty="0">
                <a:solidFill>
                  <a:schemeClr val="tx1"/>
                </a:solidFill>
                <a:effectLst/>
                <a:latin typeface="ITC Franklin Gothic Std Bk Cd"/>
                <a:ea typeface="ＭＳ Ｐゴシック" pitchFamily="-48" charset="-128"/>
                <a:cs typeface="ＭＳ Ｐゴシック"/>
              </a:rPr>
              <a:t>: We use the norms for the level of assessment where we are monitoring. The numbers presented here are for the 75th percentile for the fall.</a:t>
            </a:r>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40176317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Animated slide—click on underlined text.</a:t>
            </a:r>
            <a:endParaRPr lang="en-US" sz="1200" kern="1200" dirty="0">
              <a:solidFill>
                <a:schemeClr val="tx1"/>
              </a:solidFill>
              <a:effectLst/>
              <a:latin typeface="ITC Franklin Gothic Std Bk Cd"/>
              <a:ea typeface="ＭＳ Ｐゴシック" pitchFamily="-48" charset="-128"/>
              <a:cs typeface="ＭＳ Ｐゴシック"/>
            </a:endParaRP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kern="1200" dirty="0">
                <a:solidFill>
                  <a:schemeClr val="tx1"/>
                </a:solidFill>
                <a:effectLst/>
                <a:latin typeface="ITC Franklin Gothic Std Bk Cd"/>
                <a:ea typeface="ＭＳ Ｐゴシック" pitchFamily="-48" charset="-128"/>
                <a:cs typeface="ＭＳ Ｐゴシック"/>
              </a:rPr>
              <a:t>To review, this is the formula for calculating a goal based on ROI norms. </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kern="1200" dirty="0">
                <a:solidFill>
                  <a:schemeClr val="tx1"/>
                </a:solidFill>
                <a:effectLst/>
                <a:latin typeface="ITC Franklin Gothic Std Bk Cd"/>
                <a:ea typeface="ＭＳ Ｐゴシック" pitchFamily="-48" charset="-128"/>
                <a:cs typeface="ＭＳ Ｐゴシック"/>
              </a:rPr>
              <a:t>Take the baseline for the first three scores: 18, 20, 15 = 53 ÷ 3 (first median) = 17.6.</a:t>
            </a:r>
          </a:p>
          <a:p>
            <a:r>
              <a:rPr lang="en-US" sz="1200" kern="1200" dirty="0">
                <a:solidFill>
                  <a:schemeClr val="tx1"/>
                </a:solidFill>
                <a:effectLst/>
                <a:latin typeface="ITC Franklin Gothic Std Bk Cd"/>
                <a:ea typeface="ＭＳ Ｐゴシック" pitchFamily="-48" charset="-128"/>
                <a:cs typeface="ＭＳ Ｐゴシック"/>
              </a:rPr>
              <a:t>Take the sixth-grade norms for this student (out-of-level assessment), .60, and multiply those by 24 for the remaining weeks of instruction; round to 17.6 .</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kern="1200" dirty="0">
                <a:solidFill>
                  <a:schemeClr val="tx1"/>
                </a:solidFill>
                <a:effectLst/>
                <a:latin typeface="ITC Franklin Gothic Std Bk Cd"/>
                <a:ea typeface="ＭＳ Ｐゴシック" pitchFamily="-48" charset="-128"/>
                <a:cs typeface="ＭＳ Ｐゴシック"/>
              </a:rPr>
              <a:t>Take 14.4 and add the baseline mean (17.6); this equals the ROI norms  of 32.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53</a:t>
            </a:fld>
            <a:endParaRPr lang="en-US" dirty="0"/>
          </a:p>
        </p:txBody>
      </p:sp>
    </p:spTree>
    <p:extLst>
      <p:ext uri="{BB962C8B-B14F-4D97-AF65-F5344CB8AC3E}">
        <p14:creationId xmlns:p14="http://schemas.microsoft.com/office/powerpoint/2010/main" val="39830328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ITC Franklin Gothic Std Bk Cd"/>
                <a:ea typeface="ＭＳ Ｐゴシック" pitchFamily="-48" charset="-128"/>
                <a:cs typeface="ＭＳ Ｐゴシック"/>
              </a:rPr>
              <a:t>Note: Rounded-up for goals to be more ambitious. </a:t>
            </a:r>
            <a:endParaRPr lang="en-US" sz="1200" kern="1200" dirty="0">
              <a:solidFill>
                <a:schemeClr val="tx1"/>
              </a:solidFill>
              <a:effectLst/>
              <a:latin typeface="ITC Franklin Gothic Std Bk Cd"/>
              <a:ea typeface="ＭＳ Ｐゴシック" pitchFamily="-48" charset="-128"/>
              <a:cs typeface="ＭＳ Ｐゴシック"/>
            </a:endParaRPr>
          </a:p>
          <a:p>
            <a:r>
              <a:rPr lang="en-US" sz="1200" i="1" kern="1200" dirty="0">
                <a:solidFill>
                  <a:schemeClr val="tx1"/>
                </a:solidFill>
                <a:effectLst/>
                <a:latin typeface="ITC Franklin Gothic Std Bk Cd"/>
                <a:ea typeface="ＭＳ Ｐゴシック" pitchFamily="-48" charset="-128"/>
                <a:cs typeface="ＭＳ Ｐゴシック"/>
              </a:rPr>
              <a:t>Animated slide—click on underlined text. Reminder: SROI = (third median – first median) ÷ weeks of instruction.</a:t>
            </a:r>
            <a:endParaRPr lang="en-US" sz="1200" kern="1200" dirty="0">
              <a:solidFill>
                <a:schemeClr val="tx1"/>
              </a:solidFill>
              <a:effectLst/>
              <a:latin typeface="ITC Franklin Gothic Std Bk Cd"/>
              <a:ea typeface="ＭＳ Ｐゴシック" pitchFamily="-48" charset="-128"/>
              <a:cs typeface="ＭＳ Ｐゴシック"/>
            </a:endParaRPr>
          </a:p>
          <a:p>
            <a:r>
              <a:rPr lang="en-US" sz="1200" i="1" kern="1200" dirty="0">
                <a:solidFill>
                  <a:schemeClr val="tx1"/>
                </a:solidFill>
                <a:effectLst/>
                <a:latin typeface="ITC Franklin Gothic Std Bk Cd"/>
                <a:ea typeface="ＭＳ Ｐゴシック" pitchFamily="-48" charset="-128"/>
                <a:cs typeface="ＭＳ Ｐゴシック"/>
              </a:rPr>
              <a:t> </a:t>
            </a:r>
            <a:endParaRPr lang="en-US" sz="1200" kern="1200" dirty="0">
              <a:solidFill>
                <a:schemeClr val="tx1"/>
              </a:solidFill>
              <a:effectLst/>
              <a:latin typeface="ITC Franklin Gothic Std Bk Cd"/>
              <a:ea typeface="ＭＳ Ｐゴシック" pitchFamily="-48" charset="-128"/>
              <a:cs typeface="ＭＳ Ｐゴシック"/>
            </a:endParaRPr>
          </a:p>
          <a:p>
            <a:r>
              <a:rPr lang="en-US" sz="1200" kern="1200" dirty="0">
                <a:solidFill>
                  <a:schemeClr val="tx1"/>
                </a:solidFill>
                <a:effectLst/>
                <a:latin typeface="ITC Franklin Gothic Std Bk Cd"/>
                <a:ea typeface="ＭＳ Ｐゴシック" pitchFamily="-48" charset="-128"/>
                <a:cs typeface="ＭＳ Ｐゴシック"/>
              </a:rPr>
              <a:t>This is the formula for calculating Andrew’s goal using the intra-individual framework. First, we need to calculate Andrew’s </a:t>
            </a:r>
            <a:r>
              <a:rPr lang="en-US" sz="1200" u="sng" kern="1200" dirty="0">
                <a:solidFill>
                  <a:schemeClr val="tx1"/>
                </a:solidFill>
                <a:effectLst/>
                <a:latin typeface="ITC Franklin Gothic Std Bk Cd"/>
                <a:ea typeface="ＭＳ Ｐゴシック" pitchFamily="-48" charset="-128"/>
                <a:cs typeface="ＭＳ Ｐゴシック"/>
              </a:rPr>
              <a:t>SROI</a:t>
            </a:r>
            <a:r>
              <a:rPr lang="en-US" sz="1200" kern="1200" dirty="0">
                <a:solidFill>
                  <a:schemeClr val="tx1"/>
                </a:solidFill>
                <a:effectLst/>
                <a:latin typeface="ITC Franklin Gothic Std Bk Cd"/>
                <a:ea typeface="ＭＳ Ｐゴシック" pitchFamily="-48" charset="-128"/>
                <a:cs typeface="ＭＳ Ｐゴシック"/>
              </a:rPr>
              <a:t>. We take the median of his first three scores (slide 57), which is 18, and subtract the median of the second four scores, which is 19.</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kern="1200" dirty="0">
                <a:solidFill>
                  <a:schemeClr val="tx1"/>
                </a:solidFill>
                <a:effectLst/>
                <a:latin typeface="ITC Franklin Gothic Std Bk Cd"/>
                <a:ea typeface="ＭＳ Ｐゴシック" pitchFamily="-48" charset="-128"/>
                <a:cs typeface="ＭＳ Ｐゴシック"/>
              </a:rPr>
              <a:t>We then divide by 7, the number of weeks of instruction during this baseline period, to find his SROI of 0.14. The </a:t>
            </a:r>
            <a:r>
              <a:rPr lang="en-US" sz="1200" u="sng" kern="1200" dirty="0">
                <a:solidFill>
                  <a:schemeClr val="tx1"/>
                </a:solidFill>
                <a:effectLst/>
                <a:latin typeface="ITC Franklin Gothic Std Bk Cd"/>
                <a:ea typeface="ＭＳ Ｐゴシック" pitchFamily="-48" charset="-128"/>
                <a:cs typeface="ＭＳ Ｐゴシック"/>
              </a:rPr>
              <a:t># Weeks</a:t>
            </a:r>
            <a:r>
              <a:rPr lang="en-US" sz="1200" kern="1200" dirty="0">
                <a:solidFill>
                  <a:schemeClr val="tx1"/>
                </a:solidFill>
                <a:effectLst/>
                <a:latin typeface="ITC Franklin Gothic Std Bk Cd"/>
                <a:ea typeface="ＭＳ Ｐゴシック" pitchFamily="-48" charset="-128"/>
                <a:cs typeface="ＭＳ Ｐゴシック"/>
              </a:rPr>
              <a:t> is the 24 weeks of instruction left in the school year. </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kern="1200" dirty="0">
                <a:solidFill>
                  <a:schemeClr val="tx1"/>
                </a:solidFill>
                <a:effectLst/>
                <a:latin typeface="ITC Franklin Gothic Std Bk Cd"/>
                <a:ea typeface="ＭＳ Ｐゴシック" pitchFamily="-48" charset="-128"/>
                <a:cs typeface="ＭＳ Ｐゴシック"/>
              </a:rPr>
              <a:t>Andrew’s </a:t>
            </a:r>
            <a:r>
              <a:rPr lang="en-US" sz="1200" u="sng" kern="1200" dirty="0">
                <a:solidFill>
                  <a:schemeClr val="tx1"/>
                </a:solidFill>
                <a:effectLst/>
                <a:latin typeface="ITC Franklin Gothic Std Bk Cd"/>
                <a:ea typeface="ＭＳ Ｐゴシック" pitchFamily="-48" charset="-128"/>
                <a:cs typeface="ＭＳ Ｐゴシック"/>
              </a:rPr>
              <a:t>baseline</a:t>
            </a:r>
            <a:r>
              <a:rPr lang="en-US" sz="1200" kern="1200" dirty="0">
                <a:solidFill>
                  <a:schemeClr val="tx1"/>
                </a:solidFill>
                <a:effectLst/>
                <a:latin typeface="ITC Franklin Gothic Std Bk Cd"/>
                <a:ea typeface="ＭＳ Ｐゴシック" pitchFamily="-48" charset="-128"/>
                <a:cs typeface="ＭＳ Ｐゴシック"/>
              </a:rPr>
              <a:t> score is the mean of his most recent three scores. Now that we have all the needed </a:t>
            </a:r>
            <a:r>
              <a:rPr lang="en-US" sz="1200" u="sng" kern="1200" dirty="0">
                <a:solidFill>
                  <a:schemeClr val="tx1"/>
                </a:solidFill>
                <a:effectLst/>
                <a:latin typeface="ITC Franklin Gothic Std Bk Cd"/>
                <a:ea typeface="ＭＳ Ｐゴシック" pitchFamily="-48" charset="-128"/>
                <a:cs typeface="ＭＳ Ｐゴシック"/>
              </a:rPr>
              <a:t>pieces</a:t>
            </a:r>
            <a:r>
              <a:rPr lang="en-US" sz="1200" kern="1200" dirty="0">
                <a:solidFill>
                  <a:schemeClr val="tx1"/>
                </a:solidFill>
                <a:effectLst/>
                <a:latin typeface="ITC Franklin Gothic Std Bk Cd"/>
                <a:ea typeface="ＭＳ Ｐゴシック" pitchFamily="-48" charset="-128"/>
                <a:cs typeface="ＭＳ Ｐゴシック"/>
              </a:rPr>
              <a:t>, we multiply his SROI by 1.5 and 24 weeks and then add his recent baseline score of 19.3. We round to find the </a:t>
            </a:r>
            <a:r>
              <a:rPr lang="en-US" sz="1200" u="sng" kern="1200" dirty="0">
                <a:solidFill>
                  <a:schemeClr val="tx1"/>
                </a:solidFill>
                <a:effectLst/>
                <a:latin typeface="ITC Franklin Gothic Std Bk Cd"/>
                <a:ea typeface="ＭＳ Ｐゴシック" pitchFamily="-48" charset="-128"/>
                <a:cs typeface="ＭＳ Ｐゴシック"/>
              </a:rPr>
              <a:t>goal</a:t>
            </a:r>
            <a:r>
              <a:rPr lang="en-US" sz="1200" kern="1200" dirty="0">
                <a:solidFill>
                  <a:schemeClr val="tx1"/>
                </a:solidFill>
                <a:effectLst/>
                <a:latin typeface="ITC Franklin Gothic Std Bk Cd"/>
                <a:ea typeface="ＭＳ Ｐゴシック" pitchFamily="-48" charset="-128"/>
                <a:cs typeface="ＭＳ Ｐゴシック"/>
              </a:rPr>
              <a:t>, which is 24 cdpm.</a:t>
            </a:r>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85392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Animated slide—click on underlined text to circle </a:t>
            </a:r>
            <a:r>
              <a:rPr lang="en-US" sz="1200" kern="1200" dirty="0">
                <a:solidFill>
                  <a:schemeClr val="tx1"/>
                </a:solidFill>
                <a:effectLst/>
                <a:latin typeface="ITC Franklin Gothic Std Bk Cd"/>
                <a:ea typeface="ＭＳ Ｐゴシック" pitchFamily="-48" charset="-128"/>
                <a:cs typeface="ＭＳ Ｐゴシック"/>
              </a:rPr>
              <a:t>Formative</a:t>
            </a:r>
            <a:r>
              <a:rPr lang="en-US" sz="1200" i="1" kern="1200" dirty="0">
                <a:solidFill>
                  <a:schemeClr val="tx1"/>
                </a:solidFill>
                <a:effectLst/>
                <a:latin typeface="ITC Franklin Gothic Std Bk Cd"/>
                <a:ea typeface="ＭＳ Ｐゴシック" pitchFamily="-48" charset="-128"/>
                <a:cs typeface="ＭＳ Ｐゴシック"/>
              </a:rPr>
              <a:t> row.</a:t>
            </a:r>
            <a:endParaRPr lang="en-US" sz="1200" kern="1200" dirty="0">
              <a:solidFill>
                <a:schemeClr val="tx1"/>
              </a:solidFill>
              <a:effectLst/>
              <a:latin typeface="ITC Franklin Gothic Std Bk Cd"/>
              <a:ea typeface="ＭＳ Ｐゴシック" pitchFamily="-48" charset="-128"/>
              <a:cs typeface="ＭＳ Ｐゴシック"/>
            </a:endParaRP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kern="1200" dirty="0">
                <a:solidFill>
                  <a:schemeClr val="tx1"/>
                </a:solidFill>
                <a:effectLst/>
                <a:latin typeface="ITC Franklin Gothic Std Bk Cd"/>
                <a:ea typeface="ＭＳ Ｐゴシック" pitchFamily="-48" charset="-128"/>
                <a:cs typeface="ＭＳ Ｐゴシック"/>
              </a:rPr>
              <a:t>Before we delve into progress monitoring assessments, it may be helpful to discuss the different kinds of assessments and how they are used.</a:t>
            </a:r>
          </a:p>
          <a:p>
            <a:pPr marL="171450" lvl="0" indent="-171450">
              <a:buFont typeface="Arial" panose="020B0604020202020204" pitchFamily="34" charset="0"/>
              <a:buChar char="•"/>
            </a:pPr>
            <a:r>
              <a:rPr lang="en-US" sz="1200" kern="1200" dirty="0">
                <a:solidFill>
                  <a:schemeClr val="tx1"/>
                </a:solidFill>
                <a:effectLst/>
                <a:latin typeface="ITC Franklin Gothic Std Bk Cd"/>
                <a:ea typeface="ＭＳ Ｐゴシック" pitchFamily="-48" charset="-128"/>
                <a:cs typeface="ＭＳ Ｐゴシック"/>
              </a:rPr>
              <a:t>Summative assessments are typically administered after instruction and tell us what a student learned (e.g., end-of-chapter tests, high-stakes tests, final exams). </a:t>
            </a:r>
          </a:p>
          <a:p>
            <a:pPr marL="171450" lvl="0" indent="-171450">
              <a:buFont typeface="Arial" panose="020B0604020202020204" pitchFamily="34" charset="0"/>
              <a:buChar char="•"/>
            </a:pPr>
            <a:r>
              <a:rPr lang="en-US" sz="1200" kern="1200" dirty="0">
                <a:solidFill>
                  <a:schemeClr val="tx1"/>
                </a:solidFill>
                <a:effectLst/>
                <a:latin typeface="ITC Franklin Gothic Std Bk Cd"/>
                <a:ea typeface="ＭＳ Ｐゴシック" pitchFamily="-48" charset="-128"/>
                <a:cs typeface="ＭＳ Ｐゴシック"/>
              </a:rPr>
              <a:t>Diagnostic assessments measure current knowledge and skills for the purpose of planning instruction (e.g., what to teach, selecting an intervention).</a:t>
            </a:r>
          </a:p>
          <a:p>
            <a:pPr marL="171450" lvl="0" indent="-171450">
              <a:buFont typeface="Arial" panose="020B0604020202020204" pitchFamily="34" charset="0"/>
              <a:buChar char="•"/>
            </a:pPr>
            <a:r>
              <a:rPr lang="en-US" sz="1200" kern="1200" dirty="0">
                <a:solidFill>
                  <a:schemeClr val="tx1"/>
                </a:solidFill>
                <a:effectLst/>
                <a:latin typeface="ITC Franklin Gothic Std Bk Cd"/>
                <a:ea typeface="ＭＳ Ｐゴシック" pitchFamily="-48" charset="-128"/>
                <a:cs typeface="ＭＳ Ｐゴシック"/>
              </a:rPr>
              <a:t>Formative assessments are administered during instruction and tell us how well students are responding to instruction (e.g., mastery measures, general outcome measures).</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u="sng" kern="1200" dirty="0">
                <a:solidFill>
                  <a:schemeClr val="tx1"/>
                </a:solidFill>
                <a:effectLst/>
                <a:latin typeface="ITC Franklin Gothic Std Bk Cd"/>
                <a:ea typeface="ＭＳ Ｐゴシック" pitchFamily="-48" charset="-128"/>
                <a:cs typeface="ＭＳ Ｐゴシック"/>
              </a:rPr>
              <a:t>Progress</a:t>
            </a:r>
            <a:r>
              <a:rPr lang="en-US" sz="1200" kern="1200" dirty="0">
                <a:solidFill>
                  <a:schemeClr val="tx1"/>
                </a:solidFill>
                <a:effectLst/>
                <a:latin typeface="ITC Franklin Gothic Std Bk Cd"/>
                <a:ea typeface="ＭＳ Ｐゴシック" pitchFamily="-48" charset="-128"/>
                <a:cs typeface="ＭＳ Ｐゴシック"/>
              </a:rPr>
              <a:t> monitoring is a standardized method of formative assessment.</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a:t>
            </a:fld>
            <a:endParaRPr lang="en-US" dirty="0"/>
          </a:p>
        </p:txBody>
      </p:sp>
    </p:spTree>
    <p:extLst>
      <p:ext uri="{BB962C8B-B14F-4D97-AF65-F5344CB8AC3E}">
        <p14:creationId xmlns:p14="http://schemas.microsoft.com/office/powerpoint/2010/main" val="7763662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baseline="0"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591716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Animated slide—click to bring up box after reviewing pros and cons.</a:t>
            </a: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56</a:t>
            </a:fld>
            <a:endParaRPr lang="en-US" dirty="0"/>
          </a:p>
        </p:txBody>
      </p:sp>
    </p:spTree>
    <p:extLst>
      <p:ext uri="{BB962C8B-B14F-4D97-AF65-F5344CB8AC3E}">
        <p14:creationId xmlns:p14="http://schemas.microsoft.com/office/powerpoint/2010/main" val="35151699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Animated slide—click to bring up box after reviewing pros and cons.</a:t>
            </a: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57</a:t>
            </a:fld>
            <a:endParaRPr lang="en-US" dirty="0">
              <a:solidFill>
                <a:prstClr val="black"/>
              </a:solidFill>
            </a:endParaRPr>
          </a:p>
        </p:txBody>
      </p:sp>
    </p:spTree>
    <p:extLst>
      <p:ext uri="{BB962C8B-B14F-4D97-AF65-F5344CB8AC3E}">
        <p14:creationId xmlns:p14="http://schemas.microsoft.com/office/powerpoint/2010/main" val="28422557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Animated slide—click to bring up box after reviewing pros and cons.</a:t>
            </a: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58</a:t>
            </a:fld>
            <a:endParaRPr lang="en-US" dirty="0">
              <a:solidFill>
                <a:prstClr val="black"/>
              </a:solidFill>
            </a:endParaRPr>
          </a:p>
        </p:txBody>
      </p:sp>
    </p:spTree>
    <p:extLst>
      <p:ext uri="{BB962C8B-B14F-4D97-AF65-F5344CB8AC3E}">
        <p14:creationId xmlns:p14="http://schemas.microsoft.com/office/powerpoint/2010/main" val="5674257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59</a:t>
            </a:fld>
            <a:endParaRPr lang="en-US" dirty="0"/>
          </a:p>
        </p:txBody>
      </p:sp>
    </p:spTree>
    <p:extLst>
      <p:ext uri="{BB962C8B-B14F-4D97-AF65-F5344CB8AC3E}">
        <p14:creationId xmlns:p14="http://schemas.microsoft.com/office/powerpoint/2010/main" val="33886429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a:t>
            </a:r>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12505996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a:t>
            </a:r>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61</a:t>
            </a:fld>
            <a:endParaRPr lang="en-US" dirty="0">
              <a:solidFill>
                <a:prstClr val="black"/>
              </a:solidFill>
            </a:endParaRPr>
          </a:p>
        </p:txBody>
      </p:sp>
    </p:spTree>
    <p:extLst>
      <p:ext uri="{BB962C8B-B14F-4D97-AF65-F5344CB8AC3E}">
        <p14:creationId xmlns:p14="http://schemas.microsoft.com/office/powerpoint/2010/main" val="25997495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Progress monitoring data help us decide when a change needs to be made but not necessarily what changes should be made (use diagnostic assessment to identify instructional needs).</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i="1" kern="1200" dirty="0">
                <a:solidFill>
                  <a:schemeClr val="tx1"/>
                </a:solidFill>
                <a:effectLst/>
                <a:latin typeface="ITC Franklin Gothic Std Bk Cd"/>
                <a:ea typeface="ＭＳ Ｐゴシック" pitchFamily="-48" charset="-128"/>
                <a:cs typeface="ＭＳ Ｐゴシック"/>
              </a:rPr>
              <a:t>Note: Informal academic diagnostic assessment will be addressed in a subsequent module.</a:t>
            </a:r>
            <a:endParaRPr lang="en-US" sz="1200" kern="1200" dirty="0">
              <a:solidFill>
                <a:schemeClr val="tx1"/>
              </a:solidFill>
              <a:effectLst/>
              <a:latin typeface="ITC Franklin Gothic Std Bk Cd"/>
              <a:ea typeface="ＭＳ Ｐゴシック" pitchFamily="-48" charset="-128"/>
              <a:cs typeface="ＭＳ Ｐゴシック"/>
            </a:endParaRPr>
          </a:p>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62</a:t>
            </a:fld>
            <a:endParaRPr lang="en-US" dirty="0"/>
          </a:p>
        </p:txBody>
      </p:sp>
    </p:spTree>
    <p:extLst>
      <p:ext uri="{BB962C8B-B14F-4D97-AF65-F5344CB8AC3E}">
        <p14:creationId xmlns:p14="http://schemas.microsoft.com/office/powerpoint/2010/main" val="9443196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Analyzing the data will help us determine if a student is responsive or not, which will tell us if we should continue with the current intervention or make a change.</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63</a:t>
            </a:fld>
            <a:endParaRPr lang="en-US" dirty="0">
              <a:solidFill>
                <a:prstClr val="black"/>
              </a:solidFill>
            </a:endParaRPr>
          </a:p>
        </p:txBody>
      </p:sp>
    </p:spTree>
    <p:extLst>
      <p:ext uri="{BB962C8B-B14F-4D97-AF65-F5344CB8AC3E}">
        <p14:creationId xmlns:p14="http://schemas.microsoft.com/office/powerpoint/2010/main" val="39939210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a:t>
            </a:r>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1316800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Read slide.</a:t>
            </a:r>
            <a:endParaRPr lang="en-US" sz="1200" kern="1200" dirty="0">
              <a:solidFill>
                <a:schemeClr val="tx1"/>
              </a:solidFill>
              <a:effectLst/>
              <a:latin typeface="ITC Franklin Gothic Std Bk Cd"/>
              <a:ea typeface="ＭＳ Ｐゴシック" pitchFamily="-48" charset="-128"/>
              <a:cs typeface="ＭＳ Ｐゴシック"/>
            </a:endParaRP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a:t>
            </a:fld>
            <a:endParaRPr lang="en-US" dirty="0"/>
          </a:p>
        </p:txBody>
      </p:sp>
    </p:spTree>
    <p:extLst>
      <p:ext uri="{BB962C8B-B14F-4D97-AF65-F5344CB8AC3E}">
        <p14:creationId xmlns:p14="http://schemas.microsoft.com/office/powerpoint/2010/main" val="29996581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65</a:t>
            </a:fld>
            <a:endParaRPr lang="en-US" dirty="0"/>
          </a:p>
        </p:txBody>
      </p:sp>
    </p:spTree>
    <p:extLst>
      <p:ext uri="{BB962C8B-B14F-4D97-AF65-F5344CB8AC3E}">
        <p14:creationId xmlns:p14="http://schemas.microsoft.com/office/powerpoint/2010/main" val="948781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66</a:t>
            </a:fld>
            <a:endParaRPr lang="en-US" dirty="0"/>
          </a:p>
        </p:txBody>
      </p:sp>
    </p:spTree>
    <p:extLst>
      <p:ext uri="{BB962C8B-B14F-4D97-AF65-F5344CB8AC3E}">
        <p14:creationId xmlns:p14="http://schemas.microsoft.com/office/powerpoint/2010/main" val="16412669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All of the most recent four data points were above the goal line. This suggests that we should increase the goal. If the student reaches the grade-level benchmark, we may consider reducing the intensity of her supports.</a:t>
            </a:r>
          </a:p>
        </p:txBody>
      </p:sp>
      <p:sp>
        <p:nvSpPr>
          <p:cNvPr id="4" name="Slide Number Placeholder 3"/>
          <p:cNvSpPr>
            <a:spLocks noGrp="1"/>
          </p:cNvSpPr>
          <p:nvPr>
            <p:ph type="sldNum" sz="quarter" idx="10"/>
          </p:nvPr>
        </p:nvSpPr>
        <p:spPr/>
        <p:txBody>
          <a:bodyPr/>
          <a:lstStyle/>
          <a:p>
            <a:fld id="{1BCF944E-AC27-4BEA-9C0A-695BFCE7C965}" type="slidenum">
              <a:rPr lang="en-US" smtClean="0"/>
              <a:pPr/>
              <a:t>67</a:t>
            </a:fld>
            <a:endParaRPr lang="en-US" dirty="0"/>
          </a:p>
        </p:txBody>
      </p:sp>
    </p:spTree>
    <p:extLst>
      <p:ext uri="{BB962C8B-B14F-4D97-AF65-F5344CB8AC3E}">
        <p14:creationId xmlns:p14="http://schemas.microsoft.com/office/powerpoint/2010/main" val="12580886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Mandy’s four most recent scores are below the goal line. Therefore, the teacher needs to change her instructional program. The end-of-year performance goal and goal line never decrease; they can increase only. The instructional program should be tailored to bring Mandy’s scores up so they match or surpass the goal line. </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i="1" kern="1200" dirty="0">
                <a:solidFill>
                  <a:schemeClr val="tx1"/>
                </a:solidFill>
                <a:effectLst/>
                <a:latin typeface="ITC Franklin Gothic Std Bk Cd"/>
                <a:ea typeface="ＭＳ Ｐゴシック" pitchFamily="-48" charset="-128"/>
                <a:cs typeface="ＭＳ Ｐゴシック"/>
              </a:rPr>
              <a:t>Discussion:</a:t>
            </a:r>
            <a:r>
              <a:rPr lang="en-US" sz="1200" kern="1200" dirty="0">
                <a:solidFill>
                  <a:schemeClr val="tx1"/>
                </a:solidFill>
                <a:effectLst/>
                <a:latin typeface="ITC Franklin Gothic Std Bk Cd"/>
                <a:ea typeface="ＭＳ Ｐゴシック" pitchFamily="-48" charset="-128"/>
                <a:cs typeface="ＭＳ Ｐゴシック"/>
              </a:rPr>
              <a:t> The advantage of the four-point rule is that it’s easy to do because it doesn’t require calculating a trend line. The disadvantage is that it is not very sensitive. An outlier score could delay making a decision by preventing four consecutive scores falling above or below the goal line.</a:t>
            </a:r>
          </a:p>
        </p:txBody>
      </p:sp>
      <p:sp>
        <p:nvSpPr>
          <p:cNvPr id="4" name="Slide Number Placeholder 3"/>
          <p:cNvSpPr>
            <a:spLocks noGrp="1"/>
          </p:cNvSpPr>
          <p:nvPr>
            <p:ph type="sldNum" sz="quarter" idx="10"/>
          </p:nvPr>
        </p:nvSpPr>
        <p:spPr/>
        <p:txBody>
          <a:bodyPr/>
          <a:lstStyle/>
          <a:p>
            <a:fld id="{1BCF944E-AC27-4BEA-9C0A-695BFCE7C965}" type="slidenum">
              <a:rPr lang="en-US" smtClean="0"/>
              <a:pPr/>
              <a:t>68</a:t>
            </a:fld>
            <a:endParaRPr lang="en-US" dirty="0"/>
          </a:p>
        </p:txBody>
      </p:sp>
    </p:spTree>
    <p:extLst>
      <p:ext uri="{BB962C8B-B14F-4D97-AF65-F5344CB8AC3E}">
        <p14:creationId xmlns:p14="http://schemas.microsoft.com/office/powerpoint/2010/main" val="19121464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a:t>
            </a:r>
          </a:p>
        </p:txBody>
      </p:sp>
      <p:sp>
        <p:nvSpPr>
          <p:cNvPr id="4" name="Slide Number Placeholder 3"/>
          <p:cNvSpPr>
            <a:spLocks noGrp="1"/>
          </p:cNvSpPr>
          <p:nvPr>
            <p:ph type="sldNum" sz="quarter" idx="10"/>
          </p:nvPr>
        </p:nvSpPr>
        <p:spPr/>
        <p:txBody>
          <a:bodyPr/>
          <a:lstStyle/>
          <a:p>
            <a:fld id="{1BCF944E-AC27-4BEA-9C0A-695BFCE7C965}" type="slidenum">
              <a:rPr lang="en-US" smtClean="0"/>
              <a:pPr/>
              <a:t>69</a:t>
            </a:fld>
            <a:endParaRPr lang="en-US" dirty="0"/>
          </a:p>
        </p:txBody>
      </p:sp>
    </p:spTree>
    <p:extLst>
      <p:ext uri="{BB962C8B-B14F-4D97-AF65-F5344CB8AC3E}">
        <p14:creationId xmlns:p14="http://schemas.microsoft.com/office/powerpoint/2010/main" val="40941877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70</a:t>
            </a:fld>
            <a:endParaRPr lang="en-US" dirty="0"/>
          </a:p>
        </p:txBody>
      </p:sp>
    </p:spTree>
    <p:extLst>
      <p:ext uri="{BB962C8B-B14F-4D97-AF65-F5344CB8AC3E}">
        <p14:creationId xmlns:p14="http://schemas.microsoft.com/office/powerpoint/2010/main" val="78706896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Mario’s trend line is above the goal line. This suggests that we should increase his goal. If he reaches the grade-level benchmark, we may consider reducing the intensity of his supports.</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i="1" kern="1200" dirty="0">
                <a:solidFill>
                  <a:schemeClr val="tx1"/>
                </a:solidFill>
                <a:effectLst/>
                <a:latin typeface="ITC Franklin Gothic Std Bk Cd"/>
                <a:ea typeface="ＭＳ Ｐゴシック" pitchFamily="-48" charset="-128"/>
                <a:cs typeface="ＭＳ Ｐゴシック"/>
              </a:rPr>
              <a:t>Note: Trend lines are often calculated using software. For drawing trend lines by hand, please see the </a:t>
            </a:r>
            <a:r>
              <a:rPr lang="en-US" sz="1200" kern="1200" dirty="0">
                <a:solidFill>
                  <a:schemeClr val="tx1"/>
                </a:solidFill>
                <a:effectLst/>
                <a:latin typeface="ITC Franklin Gothic Std Bk Cd"/>
                <a:ea typeface="ＭＳ Ｐゴシック" pitchFamily="-48" charset="-128"/>
                <a:cs typeface="ＭＳ Ｐゴシック"/>
              </a:rPr>
              <a:t>RTI Implementer Series Module 2: Progress Monitoring</a:t>
            </a:r>
            <a:r>
              <a:rPr lang="en-US" sz="1200" i="1" kern="1200" dirty="0">
                <a:solidFill>
                  <a:schemeClr val="tx1"/>
                </a:solidFill>
                <a:effectLst/>
                <a:latin typeface="ITC Franklin Gothic Std Bk Cd"/>
                <a:ea typeface="ＭＳ Ｐゴシック" pitchFamily="-48" charset="-128"/>
                <a:cs typeface="ＭＳ Ｐゴシック"/>
              </a:rPr>
              <a:t> (National Center on Response to Intervention, 2012).</a:t>
            </a:r>
            <a:endParaRPr lang="en-US" sz="1200" kern="1200" dirty="0">
              <a:solidFill>
                <a:schemeClr val="tx1"/>
              </a:solidFill>
              <a:effectLst/>
              <a:latin typeface="ITC Franklin Gothic Std Bk Cd"/>
              <a:ea typeface="ＭＳ Ｐゴシック" pitchFamily="-48" charset="-128"/>
              <a:cs typeface="ＭＳ Ｐゴシック"/>
            </a:endParaRPr>
          </a:p>
          <a:p>
            <a:endParaRPr lang="en-US" b="0" baseline="0" dirty="0"/>
          </a:p>
          <a:p>
            <a:endParaRPr lang="en-US" b="0" baseline="0" dirty="0"/>
          </a:p>
          <a:p>
            <a:endParaRPr lang="en-US" b="0" baseline="0"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71</a:t>
            </a:fld>
            <a:endParaRPr lang="en-US" dirty="0"/>
          </a:p>
        </p:txBody>
      </p:sp>
    </p:spTree>
    <p:extLst>
      <p:ext uri="{BB962C8B-B14F-4D97-AF65-F5344CB8AC3E}">
        <p14:creationId xmlns:p14="http://schemas.microsoft.com/office/powerpoint/2010/main" val="375207816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Jared’s trend line is below and flatter than the goal line, so an instructional change is needed.</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72</a:t>
            </a:fld>
            <a:endParaRPr lang="en-US" dirty="0"/>
          </a:p>
        </p:txBody>
      </p:sp>
    </p:spTree>
    <p:extLst>
      <p:ext uri="{BB962C8B-B14F-4D97-AF65-F5344CB8AC3E}">
        <p14:creationId xmlns:p14="http://schemas.microsoft.com/office/powerpoint/2010/main" val="395668652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After at least six data weekly points, interpret data each week: (1) With four consecutive data points above or below, increase the goal or change the program; (2) If you have eight weekly points without a decision (since the last goal increase or program change), continue with four-point decision making, but if that doesn’t produce a decision, draw a trend line each week to determine if the trend line provides the basis for a decision (if the trend line is steeper/flatter than the goal line, increase the goal or change the program).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73</a:t>
            </a:fld>
            <a:endParaRPr lang="en-US" dirty="0"/>
          </a:p>
        </p:txBody>
      </p:sp>
    </p:spTree>
    <p:extLst>
      <p:ext uri="{BB962C8B-B14F-4D97-AF65-F5344CB8AC3E}">
        <p14:creationId xmlns:p14="http://schemas.microsoft.com/office/powerpoint/2010/main" val="88635818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Jared’s four most recent points are not all below the goal line; however, the trend line is below and flatter than the goal line, so an instructional change is needed.</a:t>
            </a:r>
            <a:r>
              <a:rPr lang="en-US" sz="1200" kern="1200" dirty="0">
                <a:solidFill>
                  <a:schemeClr val="tx1"/>
                </a:solidFill>
                <a:effectLst/>
                <a:latin typeface="ITC Franklin Gothic Std Bk Cd"/>
                <a:ea typeface="ＭＳ Ｐゴシック" pitchFamily="-48" charset="-128"/>
                <a:cs typeface="ＭＳ Ｐゴシック"/>
              </a:rPr>
              <a:t> </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kern="1200" dirty="0">
                <a:solidFill>
                  <a:schemeClr val="tx1"/>
                </a:solidFill>
                <a:effectLst/>
                <a:latin typeface="ITC Franklin Gothic Std Bk Cd"/>
                <a:ea typeface="ＭＳ Ｐゴシック" pitchFamily="-48" charset="-128"/>
                <a:cs typeface="ＭＳ Ｐゴシック"/>
              </a:rPr>
              <a:t>After at least six data weekly points, interpret data each week: (1) With four consecutive data points above or below, increase the goal or change the program; (2) If you have eight weekly points without a decision (since the last goal increase or program change), continue with four-point decision making, but if that doesn’t produce a decision, draw a trend line each week to determine if the trend line provides the basis for a decision (if the trend line is steeper/flatter than the goal line, increase the goal or change the program).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74</a:t>
            </a:fld>
            <a:endParaRPr lang="en-US" dirty="0"/>
          </a:p>
        </p:txBody>
      </p:sp>
    </p:spTree>
    <p:extLst>
      <p:ext uri="{BB962C8B-B14F-4D97-AF65-F5344CB8AC3E}">
        <p14:creationId xmlns:p14="http://schemas.microsoft.com/office/powerpoint/2010/main" val="1762510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Possible examples:</a:t>
            </a:r>
            <a:endParaRPr lang="en-US" sz="1200" kern="1200" dirty="0">
              <a:solidFill>
                <a:schemeClr val="tx1"/>
              </a:solidFill>
              <a:effectLst/>
              <a:latin typeface="ITC Franklin Gothic Std Bk Cd"/>
              <a:ea typeface="ＭＳ Ｐゴシック" pitchFamily="-48" charset="-128"/>
              <a:cs typeface="ＭＳ Ｐゴシック"/>
            </a:endParaRPr>
          </a:p>
          <a:p>
            <a:pPr marL="171450" lvl="0" indent="-171450">
              <a:buFont typeface="Arial" panose="020B0604020202020204" pitchFamily="34" charset="0"/>
              <a:buChar char="•"/>
            </a:pPr>
            <a:r>
              <a:rPr lang="en-US" sz="1200" i="1" kern="1200" dirty="0">
                <a:solidFill>
                  <a:schemeClr val="tx1"/>
                </a:solidFill>
                <a:effectLst/>
                <a:latin typeface="ITC Franklin Gothic Std Bk Cd"/>
                <a:ea typeface="ＭＳ Ｐゴシック" pitchFamily="-48" charset="-128"/>
                <a:cs typeface="ＭＳ Ｐゴシック"/>
              </a:rPr>
              <a:t>Summative: state achievement tests, textbook unit tests, and final exams</a:t>
            </a:r>
            <a:endParaRPr lang="en-US" sz="1200" kern="1200" dirty="0">
              <a:solidFill>
                <a:schemeClr val="tx1"/>
              </a:solidFill>
              <a:effectLst/>
              <a:latin typeface="ITC Franklin Gothic Std Bk Cd"/>
              <a:ea typeface="ＭＳ Ｐゴシック" pitchFamily="-48" charset="-128"/>
              <a:cs typeface="ＭＳ Ｐゴシック"/>
            </a:endParaRPr>
          </a:p>
          <a:p>
            <a:pPr marL="171450" lvl="0" indent="-171450">
              <a:buFont typeface="Arial" panose="020B0604020202020204" pitchFamily="34" charset="0"/>
              <a:buChar char="•"/>
            </a:pPr>
            <a:r>
              <a:rPr lang="en-US" sz="1200" i="1" kern="1200" dirty="0">
                <a:solidFill>
                  <a:schemeClr val="tx1"/>
                </a:solidFill>
                <a:effectLst/>
                <a:latin typeface="ITC Franklin Gothic Std Bk Cd"/>
                <a:ea typeface="ＭＳ Ｐゴシック" pitchFamily="-48" charset="-128"/>
                <a:cs typeface="ＭＳ Ｐゴシック"/>
              </a:rPr>
              <a:t>Diagnostic: </a:t>
            </a:r>
            <a:r>
              <a:rPr lang="en-US" sz="1200" b="1" i="1" kern="1200" dirty="0">
                <a:solidFill>
                  <a:schemeClr val="tx1"/>
                </a:solidFill>
                <a:effectLst/>
                <a:latin typeface="ITC Franklin Gothic Std Bk Cd"/>
                <a:ea typeface="ＭＳ Ｐゴシック" pitchFamily="-48" charset="-128"/>
                <a:cs typeface="ＭＳ Ｐゴシック"/>
              </a:rPr>
              <a:t>informal</a:t>
            </a:r>
            <a:r>
              <a:rPr lang="en-US" sz="1200" i="1" kern="1200" dirty="0">
                <a:solidFill>
                  <a:schemeClr val="tx1"/>
                </a:solidFill>
                <a:effectLst/>
                <a:latin typeface="ITC Franklin Gothic Std Bk Cd"/>
                <a:ea typeface="ＭＳ Ｐゴシック" pitchFamily="-48" charset="-128"/>
                <a:cs typeface="ＭＳ Ｐゴシック"/>
              </a:rPr>
              <a:t> diagnostic assessments such as miscue or error analysis, problem-solving processes; or </a:t>
            </a:r>
            <a:r>
              <a:rPr lang="en-US" sz="1200" b="1" i="1" kern="1200" dirty="0">
                <a:solidFill>
                  <a:schemeClr val="tx1"/>
                </a:solidFill>
                <a:effectLst/>
                <a:latin typeface="ITC Franklin Gothic Std Bk Cd"/>
                <a:ea typeface="ＭＳ Ｐゴシック" pitchFamily="-48" charset="-128"/>
                <a:cs typeface="ＭＳ Ｐゴシック"/>
              </a:rPr>
              <a:t>formal, </a:t>
            </a:r>
            <a:r>
              <a:rPr lang="en-US" sz="1200" i="1" kern="1200" dirty="0">
                <a:solidFill>
                  <a:schemeClr val="tx1"/>
                </a:solidFill>
                <a:effectLst/>
                <a:latin typeface="ITC Franklin Gothic Std Bk Cd"/>
                <a:ea typeface="ＭＳ Ｐゴシック" pitchFamily="-48" charset="-128"/>
                <a:cs typeface="ＭＳ Ｐゴシック"/>
              </a:rPr>
              <a:t>standardized diagnostic tests such as KeyMath</a:t>
            </a:r>
            <a:endParaRPr lang="en-US" sz="1200" kern="1200" dirty="0">
              <a:solidFill>
                <a:schemeClr val="tx1"/>
              </a:solidFill>
              <a:effectLst/>
              <a:latin typeface="ITC Franklin Gothic Std Bk Cd"/>
              <a:ea typeface="ＭＳ Ｐゴシック" pitchFamily="-48" charset="-128"/>
              <a:cs typeface="ＭＳ Ｐゴシック"/>
            </a:endParaRPr>
          </a:p>
          <a:p>
            <a:pPr marL="171450" lvl="0" indent="-171450">
              <a:buFont typeface="Arial" panose="020B0604020202020204" pitchFamily="34" charset="0"/>
              <a:buChar char="•"/>
            </a:pPr>
            <a:r>
              <a:rPr lang="en-US" sz="1200" i="1" kern="1200" dirty="0">
                <a:solidFill>
                  <a:schemeClr val="tx1"/>
                </a:solidFill>
                <a:effectLst/>
                <a:latin typeface="ITC Franklin Gothic Std Bk Cd"/>
                <a:ea typeface="ＭＳ Ｐゴシック" pitchFamily="-48" charset="-128"/>
                <a:cs typeface="ＭＳ Ｐゴシック"/>
              </a:rPr>
              <a:t>Formative: math computation/calculation fluency (common tools: AIMSweb, STAR)</a:t>
            </a:r>
            <a:endParaRPr lang="en-US" sz="1200" kern="1200" dirty="0">
              <a:solidFill>
                <a:schemeClr val="tx1"/>
              </a:solidFill>
              <a:effectLst/>
              <a:latin typeface="ITC Franklin Gothic Std Bk Cd"/>
              <a:ea typeface="ＭＳ Ｐゴシック" pitchFamily="-48" charset="-128"/>
              <a:cs typeface="ＭＳ Ｐゴシック"/>
            </a:endParaRP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7</a:t>
            </a:fld>
            <a:endParaRPr lang="en-US" dirty="0"/>
          </a:p>
        </p:txBody>
      </p:sp>
    </p:spTree>
    <p:extLst>
      <p:ext uri="{BB962C8B-B14F-4D97-AF65-F5344CB8AC3E}">
        <p14:creationId xmlns:p14="http://schemas.microsoft.com/office/powerpoint/2010/main" val="180925892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Now we will discuss additional considerations for progress monitoring for individual students with certain characteristics.</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75</a:t>
            </a:fld>
            <a:endParaRPr lang="en-US" dirty="0"/>
          </a:p>
        </p:txBody>
      </p:sp>
    </p:spTree>
    <p:extLst>
      <p:ext uri="{BB962C8B-B14F-4D97-AF65-F5344CB8AC3E}">
        <p14:creationId xmlns:p14="http://schemas.microsoft.com/office/powerpoint/2010/main" val="420957674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a:t>
            </a:r>
            <a:r>
              <a:rPr lang="en-US" i="1" baseline="0" dirty="0"/>
              <a:t> slide.</a:t>
            </a:r>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76</a:t>
            </a:fld>
            <a:endParaRPr lang="en-US" dirty="0"/>
          </a:p>
        </p:txBody>
      </p:sp>
    </p:spTree>
    <p:extLst>
      <p:ext uri="{BB962C8B-B14F-4D97-AF65-F5344CB8AC3E}">
        <p14:creationId xmlns:p14="http://schemas.microsoft.com/office/powerpoint/2010/main" val="87687121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a:t>
            </a:r>
            <a:r>
              <a:rPr lang="en-US" i="1" baseline="0" dirty="0"/>
              <a:t> slide.</a:t>
            </a:r>
          </a:p>
          <a:p>
            <a:endParaRPr lang="en-US" i="1" baseline="0"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77</a:t>
            </a:fld>
            <a:endParaRPr lang="en-US" dirty="0"/>
          </a:p>
        </p:txBody>
      </p:sp>
    </p:spTree>
    <p:extLst>
      <p:ext uri="{BB962C8B-B14F-4D97-AF65-F5344CB8AC3E}">
        <p14:creationId xmlns:p14="http://schemas.microsoft.com/office/powerpoint/2010/main" val="186153787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Read slide.</a:t>
            </a: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fld id="{1BCF944E-AC27-4BEA-9C0A-695BFCE7C965}" type="slidenum">
              <a:rPr lang="en-US" smtClean="0"/>
              <a:pPr/>
              <a:t>78</a:t>
            </a:fld>
            <a:endParaRPr lang="en-US" dirty="0"/>
          </a:p>
        </p:txBody>
      </p:sp>
    </p:spTree>
    <p:extLst>
      <p:ext uri="{BB962C8B-B14F-4D97-AF65-F5344CB8AC3E}">
        <p14:creationId xmlns:p14="http://schemas.microsoft.com/office/powerpoint/2010/main" val="177039500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Read slide.</a:t>
            </a: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fld id="{1BCF944E-AC27-4BEA-9C0A-695BFCE7C965}" type="slidenum">
              <a:rPr lang="en-US" smtClean="0"/>
              <a:pPr/>
              <a:t>79</a:t>
            </a:fld>
            <a:endParaRPr lang="en-US" dirty="0"/>
          </a:p>
        </p:txBody>
      </p:sp>
    </p:spTree>
    <p:extLst>
      <p:ext uri="{BB962C8B-B14F-4D97-AF65-F5344CB8AC3E}">
        <p14:creationId xmlns:p14="http://schemas.microsoft.com/office/powerpoint/2010/main" val="122732736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Directions:</a:t>
            </a:r>
            <a:endParaRPr lang="en-US" sz="1200" kern="1200" dirty="0">
              <a:solidFill>
                <a:schemeClr val="tx1"/>
              </a:solidFill>
              <a:effectLst/>
              <a:latin typeface="ITC Franklin Gothic Std Bk Cd"/>
              <a:ea typeface="ＭＳ Ｐゴシック" pitchFamily="-48" charset="-128"/>
              <a:cs typeface="ＭＳ Ｐゴシック"/>
            </a:endParaRPr>
          </a:p>
          <a:p>
            <a:pPr marL="228600" lvl="0" indent="-228600">
              <a:buFont typeface="+mj-lt"/>
              <a:buAutoNum type="arabicPeriod"/>
            </a:pPr>
            <a:r>
              <a:rPr lang="en-US" sz="1200" kern="1200" dirty="0">
                <a:solidFill>
                  <a:schemeClr val="tx1"/>
                </a:solidFill>
                <a:effectLst/>
                <a:latin typeface="ITC Franklin Gothic Std Bk Cd"/>
                <a:ea typeface="ＭＳ Ｐゴシック" pitchFamily="-48" charset="-128"/>
                <a:cs typeface="ＭＳ Ｐゴシック"/>
              </a:rPr>
              <a:t>Find a partner or a small group.</a:t>
            </a:r>
          </a:p>
          <a:p>
            <a:pPr marL="228600" lvl="0" indent="-228600">
              <a:buFont typeface="+mj-lt"/>
              <a:buAutoNum type="arabicPeriod"/>
            </a:pPr>
            <a:r>
              <a:rPr lang="en-US" sz="1200" kern="1200" dirty="0">
                <a:solidFill>
                  <a:schemeClr val="tx1"/>
                </a:solidFill>
                <a:effectLst/>
                <a:latin typeface="ITC Franklin Gothic Std Bk Cd"/>
                <a:ea typeface="ＭＳ Ｐゴシック" pitchFamily="-48" charset="-128"/>
                <a:cs typeface="ＭＳ Ｐゴシック"/>
              </a:rPr>
              <a:t>Assign one person to be the teacher and another to be the student.</a:t>
            </a:r>
          </a:p>
          <a:p>
            <a:pPr marL="228600" lvl="0" indent="-228600">
              <a:buFont typeface="+mj-lt"/>
              <a:buAutoNum type="arabicPeriod"/>
            </a:pPr>
            <a:r>
              <a:rPr lang="en-US" sz="1200" kern="1200" dirty="0">
                <a:solidFill>
                  <a:schemeClr val="tx1"/>
                </a:solidFill>
                <a:effectLst/>
                <a:latin typeface="ITC Franklin Gothic Std Bk Cd"/>
                <a:ea typeface="ＭＳ Ｐゴシック" pitchFamily="-48" charset="-128"/>
                <a:cs typeface="ＭＳ Ｐゴシック"/>
              </a:rPr>
              <a:t>The teacher should try to find out how the student arrived at his or her answer to this worksheet problem.</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80</a:t>
            </a:fld>
            <a:endParaRPr lang="en-US" dirty="0">
              <a:solidFill>
                <a:prstClr val="black"/>
              </a:solidFill>
            </a:endParaRPr>
          </a:p>
        </p:txBody>
      </p:sp>
    </p:spTree>
    <p:extLst>
      <p:ext uri="{BB962C8B-B14F-4D97-AF65-F5344CB8AC3E}">
        <p14:creationId xmlns:p14="http://schemas.microsoft.com/office/powerpoint/2010/main" val="339498934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Discuss these questions in your group. </a:t>
            </a:r>
            <a:r>
              <a:rPr lang="en-US" sz="1200" i="1" kern="1200" dirty="0">
                <a:solidFill>
                  <a:schemeClr val="tx1"/>
                </a:solidFill>
                <a:effectLst/>
                <a:latin typeface="ITC Franklin Gothic Std Bk Cd"/>
                <a:ea typeface="ＭＳ Ｐゴシック" pitchFamily="-48" charset="-128"/>
                <a:cs typeface="ＭＳ Ｐゴシック"/>
              </a:rPr>
              <a:t>If time allows, discuss as a large group.</a:t>
            </a:r>
            <a:endParaRPr lang="en-US" sz="1200" kern="1200" dirty="0">
              <a:solidFill>
                <a:schemeClr val="tx1"/>
              </a:solidFill>
              <a:effectLst/>
              <a:latin typeface="ITC Franklin Gothic Std Bk Cd"/>
              <a:ea typeface="ＭＳ Ｐゴシック" pitchFamily="-48" charset="-128"/>
              <a:cs typeface="ＭＳ Ｐゴシック"/>
            </a:endParaRPr>
          </a:p>
          <a:p>
            <a:r>
              <a:rPr lang="en-US" sz="1200" i="1" kern="1200" dirty="0">
                <a:solidFill>
                  <a:schemeClr val="tx1"/>
                </a:solidFill>
                <a:effectLst/>
                <a:latin typeface="ITC Franklin Gothic Std Bk Cd"/>
                <a:ea typeface="ＭＳ Ｐゴシック" pitchFamily="-48" charset="-128"/>
                <a:cs typeface="ＭＳ Ｐゴシック"/>
              </a:rPr>
              <a:t> </a:t>
            </a:r>
            <a:endParaRPr lang="en-US" sz="1200" kern="1200" dirty="0">
              <a:solidFill>
                <a:schemeClr val="tx1"/>
              </a:solidFill>
              <a:effectLst/>
              <a:latin typeface="ITC Franklin Gothic Std Bk Cd"/>
              <a:ea typeface="ＭＳ Ｐゴシック" pitchFamily="-48" charset="-128"/>
              <a:cs typeface="ＭＳ Ｐゴシック"/>
            </a:endParaRPr>
          </a:p>
          <a:p>
            <a:r>
              <a:rPr lang="en-US" sz="1200" i="1" kern="1200" dirty="0">
                <a:solidFill>
                  <a:schemeClr val="tx1"/>
                </a:solidFill>
                <a:effectLst/>
                <a:latin typeface="ITC Franklin Gothic Std Bk Cd"/>
                <a:ea typeface="ＭＳ Ｐゴシック" pitchFamily="-48" charset="-128"/>
                <a:cs typeface="ＭＳ Ｐゴシック"/>
              </a:rPr>
              <a:t>Sample answers:</a:t>
            </a:r>
            <a:endParaRPr lang="en-US" sz="1200" kern="1200" dirty="0">
              <a:solidFill>
                <a:schemeClr val="tx1"/>
              </a:solidFill>
              <a:effectLst/>
              <a:latin typeface="ITC Franklin Gothic Std Bk Cd"/>
              <a:ea typeface="ＭＳ Ｐゴシック" pitchFamily="-48" charset="-128"/>
              <a:cs typeface="ＭＳ Ｐゴシック"/>
            </a:endParaRPr>
          </a:p>
          <a:p>
            <a:pPr marL="171450" lvl="0" indent="-171450">
              <a:buFont typeface="Arial" panose="020B0604020202020204" pitchFamily="34" charset="0"/>
              <a:buChar char="•"/>
            </a:pPr>
            <a:r>
              <a:rPr lang="en-US" sz="1200" i="1" kern="1200" dirty="0">
                <a:solidFill>
                  <a:schemeClr val="tx1"/>
                </a:solidFill>
                <a:effectLst/>
                <a:latin typeface="ITC Franklin Gothic Std Bk Cd"/>
                <a:ea typeface="ＭＳ Ｐゴシック" pitchFamily="-48" charset="-128"/>
                <a:cs typeface="ＭＳ Ｐゴシック"/>
              </a:rPr>
              <a:t>Examples could include the following:</a:t>
            </a:r>
            <a:endParaRPr lang="en-US" sz="1200" kern="1200" dirty="0">
              <a:solidFill>
                <a:schemeClr val="tx1"/>
              </a:solidFill>
              <a:effectLst/>
              <a:latin typeface="ITC Franklin Gothic Std Bk Cd"/>
              <a:ea typeface="ＭＳ Ｐゴシック" pitchFamily="-48" charset="-128"/>
              <a:cs typeface="ＭＳ Ｐゴシック"/>
            </a:endParaRPr>
          </a:p>
          <a:p>
            <a:pPr marL="628650" lvl="1" indent="-171450">
              <a:buFont typeface="Courier New" panose="02070309020205020404" pitchFamily="49" charset="0"/>
              <a:buChar char="o"/>
            </a:pPr>
            <a:r>
              <a:rPr lang="en-US" sz="1200" i="1" kern="1200" dirty="0">
                <a:solidFill>
                  <a:schemeClr val="tx1"/>
                </a:solidFill>
                <a:effectLst/>
                <a:latin typeface="ITC Franklin Gothic Std Bk Cd"/>
                <a:ea typeface="ＭＳ Ｐゴシック" pitchFamily="-48" charset="-128"/>
                <a:cs typeface="ＭＳ Ｐゴシック"/>
              </a:rPr>
              <a:t>What strategy did you use to solve this problem?</a:t>
            </a:r>
            <a:endParaRPr lang="en-US" sz="1200" kern="1200" dirty="0">
              <a:solidFill>
                <a:schemeClr val="tx1"/>
              </a:solidFill>
              <a:effectLst/>
              <a:latin typeface="ITC Franklin Gothic Std Bk Cd"/>
              <a:ea typeface="ＭＳ Ｐゴシック" pitchFamily="-48" charset="-128"/>
              <a:cs typeface="ＭＳ Ｐゴシック"/>
            </a:endParaRPr>
          </a:p>
          <a:p>
            <a:pPr marL="628650" lvl="1" indent="-171450">
              <a:buFont typeface="Courier New" panose="02070309020205020404" pitchFamily="49" charset="0"/>
              <a:buChar char="o"/>
            </a:pPr>
            <a:r>
              <a:rPr lang="en-US" sz="1200" i="1" kern="1200" dirty="0">
                <a:solidFill>
                  <a:schemeClr val="tx1"/>
                </a:solidFill>
                <a:effectLst/>
                <a:latin typeface="ITC Franklin Gothic Std Bk Cd"/>
                <a:ea typeface="ＭＳ Ｐゴシック" pitchFamily="-48" charset="-128"/>
                <a:cs typeface="ＭＳ Ｐゴシック"/>
              </a:rPr>
              <a:t>How did you know which numbers to use?</a:t>
            </a:r>
            <a:endParaRPr lang="en-US" sz="1200" kern="1200" dirty="0">
              <a:solidFill>
                <a:schemeClr val="tx1"/>
              </a:solidFill>
              <a:effectLst/>
              <a:latin typeface="ITC Franklin Gothic Std Bk Cd"/>
              <a:ea typeface="ＭＳ Ｐゴシック" pitchFamily="-48" charset="-128"/>
              <a:cs typeface="ＭＳ Ｐゴシック"/>
            </a:endParaRPr>
          </a:p>
          <a:p>
            <a:pPr marL="628650" lvl="1" indent="-171450">
              <a:buFont typeface="Courier New" panose="02070309020205020404" pitchFamily="49" charset="0"/>
              <a:buChar char="o"/>
            </a:pPr>
            <a:r>
              <a:rPr lang="en-US" sz="1200" i="1" kern="1200" dirty="0">
                <a:solidFill>
                  <a:schemeClr val="tx1"/>
                </a:solidFill>
                <a:effectLst/>
                <a:latin typeface="ITC Franklin Gothic Std Bk Cd"/>
                <a:ea typeface="ＭＳ Ｐゴシック" pitchFamily="-48" charset="-128"/>
                <a:cs typeface="ＭＳ Ｐゴシック"/>
              </a:rPr>
              <a:t>How did you identify extra information? How did you know it was not important?</a:t>
            </a:r>
            <a:endParaRPr lang="en-US" sz="1200" kern="1200" dirty="0">
              <a:solidFill>
                <a:schemeClr val="tx1"/>
              </a:solidFill>
              <a:effectLst/>
              <a:latin typeface="ITC Franklin Gothic Std Bk Cd"/>
              <a:ea typeface="ＭＳ Ｐゴシック" pitchFamily="-48" charset="-128"/>
              <a:cs typeface="ＭＳ Ｐゴシック"/>
            </a:endParaRPr>
          </a:p>
          <a:p>
            <a:pPr marL="628650" lvl="1" indent="-171450">
              <a:buFont typeface="Courier New" panose="02070309020205020404" pitchFamily="49" charset="0"/>
              <a:buChar char="o"/>
            </a:pPr>
            <a:r>
              <a:rPr lang="en-US" sz="1200" i="1" kern="1200" dirty="0">
                <a:solidFill>
                  <a:schemeClr val="tx1"/>
                </a:solidFill>
                <a:effectLst/>
                <a:latin typeface="ITC Franklin Gothic Std Bk Cd"/>
                <a:ea typeface="ＭＳ Ｐゴシック" pitchFamily="-48" charset="-128"/>
                <a:cs typeface="ＭＳ Ｐゴシック"/>
              </a:rPr>
              <a:t>How did you find this answer?</a:t>
            </a:r>
            <a:endParaRPr lang="en-US" sz="1200" kern="1200" dirty="0">
              <a:solidFill>
                <a:schemeClr val="tx1"/>
              </a:solidFill>
              <a:effectLst/>
              <a:latin typeface="ITC Franklin Gothic Std Bk Cd"/>
              <a:ea typeface="ＭＳ Ｐゴシック" pitchFamily="-48" charset="-128"/>
              <a:cs typeface="ＭＳ Ｐゴシック"/>
            </a:endParaRPr>
          </a:p>
          <a:p>
            <a:pPr marL="628650" lvl="1" indent="-171450">
              <a:buFont typeface="Courier New" panose="02070309020205020404" pitchFamily="49" charset="0"/>
              <a:buChar char="o"/>
            </a:pPr>
            <a:r>
              <a:rPr lang="en-US" sz="1200" i="1" kern="1200" dirty="0">
                <a:solidFill>
                  <a:schemeClr val="tx1"/>
                </a:solidFill>
                <a:effectLst/>
                <a:latin typeface="ITC Franklin Gothic Std Bk Cd"/>
                <a:ea typeface="ＭＳ Ｐゴシック" pitchFamily="-48" charset="-128"/>
                <a:cs typeface="ＭＳ Ｐゴシック"/>
              </a:rPr>
              <a:t>How do you know this is the answer? For older students, justify the answer or prove that the answer is correct.</a:t>
            </a:r>
            <a:endParaRPr lang="en-US" sz="1200" kern="1200" dirty="0">
              <a:solidFill>
                <a:schemeClr val="tx1"/>
              </a:solidFill>
              <a:effectLst/>
              <a:latin typeface="ITC Franklin Gothic Std Bk Cd"/>
              <a:ea typeface="ＭＳ Ｐゴシック" pitchFamily="-48" charset="-128"/>
              <a:cs typeface="ＭＳ Ｐゴシック"/>
            </a:endParaRPr>
          </a:p>
          <a:p>
            <a:pPr marL="628650" lvl="1" indent="-171450">
              <a:buFont typeface="Courier New" panose="02070309020205020404" pitchFamily="49" charset="0"/>
              <a:buChar char="o"/>
            </a:pPr>
            <a:r>
              <a:rPr lang="en-US" sz="1200" i="1" kern="1200" dirty="0">
                <a:solidFill>
                  <a:schemeClr val="tx1"/>
                </a:solidFill>
                <a:effectLst/>
                <a:latin typeface="ITC Franklin Gothic Std Bk Cd"/>
                <a:ea typeface="ＭＳ Ｐゴシック" pitchFamily="-48" charset="-128"/>
                <a:cs typeface="ＭＳ Ｐゴシック"/>
              </a:rPr>
              <a:t>Why do you think this is right?</a:t>
            </a:r>
            <a:endParaRPr lang="en-US" sz="1200" kern="1200" dirty="0">
              <a:solidFill>
                <a:schemeClr val="tx1"/>
              </a:solidFill>
              <a:effectLst/>
              <a:latin typeface="ITC Franklin Gothic Std Bk Cd"/>
              <a:ea typeface="ＭＳ Ｐゴシック" pitchFamily="-48" charset="-128"/>
              <a:cs typeface="ＭＳ Ｐゴシック"/>
            </a:endParaRPr>
          </a:p>
          <a:p>
            <a:pPr marL="171450" lvl="0" indent="-171450">
              <a:buFont typeface="Arial" panose="020B0604020202020204" pitchFamily="34" charset="0"/>
              <a:buChar char="•"/>
            </a:pPr>
            <a:r>
              <a:rPr lang="en-US" sz="1200" i="1" kern="1200" dirty="0">
                <a:solidFill>
                  <a:schemeClr val="tx1"/>
                </a:solidFill>
                <a:effectLst/>
                <a:latin typeface="ITC Franklin Gothic Std Bk Cd"/>
                <a:ea typeface="ＭＳ Ｐゴシック" pitchFamily="-48" charset="-128"/>
                <a:cs typeface="ＭＳ Ｐゴシック"/>
              </a:rPr>
              <a:t>Some questions might include specific terminology for a certain type of problem or focus on a specific step in a problem-solving strategy. Complexity of the question content and language may vary based on student age and skills.</a:t>
            </a:r>
            <a:endParaRPr lang="en-US" sz="1200" kern="1200" dirty="0">
              <a:solidFill>
                <a:schemeClr val="tx1"/>
              </a:solidFill>
              <a:effectLst/>
              <a:latin typeface="ITC Franklin Gothic Std Bk Cd"/>
              <a:ea typeface="ＭＳ Ｐゴシック" pitchFamily="-48" charset="-128"/>
              <a:cs typeface="ＭＳ Ｐゴシック"/>
            </a:endParaRPr>
          </a:p>
          <a:p>
            <a:pPr marL="171450" lvl="0" indent="-171450">
              <a:buFont typeface="Arial" panose="020B0604020202020204" pitchFamily="34" charset="0"/>
              <a:buChar char="•"/>
            </a:pPr>
            <a:r>
              <a:rPr lang="en-US" sz="1200" i="1" kern="1200" dirty="0">
                <a:solidFill>
                  <a:schemeClr val="tx1"/>
                </a:solidFill>
                <a:effectLst/>
                <a:latin typeface="ITC Franklin Gothic Std Bk Cd"/>
                <a:ea typeface="ＭＳ Ｐゴシック" pitchFamily="-48" charset="-128"/>
                <a:cs typeface="ＭＳ Ｐゴシック"/>
              </a:rPr>
              <a:t>Possible skills needed/steps to perform:</a:t>
            </a:r>
            <a:endParaRPr lang="en-US" sz="1200" kern="1200" dirty="0">
              <a:solidFill>
                <a:schemeClr val="tx1"/>
              </a:solidFill>
              <a:effectLst/>
              <a:latin typeface="ITC Franklin Gothic Std Bk Cd"/>
              <a:ea typeface="ＭＳ Ｐゴシック" pitchFamily="-48" charset="-128"/>
              <a:cs typeface="ＭＳ Ｐゴシック"/>
            </a:endParaRPr>
          </a:p>
          <a:p>
            <a:pPr marL="628650" lvl="1" indent="-171450">
              <a:buFont typeface="Courier New" panose="02070309020205020404" pitchFamily="49" charset="0"/>
              <a:buChar char="o"/>
            </a:pPr>
            <a:r>
              <a:rPr lang="en-US" sz="1200" i="1" kern="1200" dirty="0">
                <a:solidFill>
                  <a:schemeClr val="tx1"/>
                </a:solidFill>
                <a:effectLst/>
                <a:latin typeface="ITC Franklin Gothic Std Bk Cd"/>
                <a:ea typeface="ＭＳ Ｐゴシック" pitchFamily="-48" charset="-128"/>
                <a:cs typeface="ＭＳ Ｐゴシック"/>
              </a:rPr>
              <a:t>Read problem.</a:t>
            </a:r>
            <a:endParaRPr lang="en-US" sz="1200" kern="1200" dirty="0">
              <a:solidFill>
                <a:schemeClr val="tx1"/>
              </a:solidFill>
              <a:effectLst/>
              <a:latin typeface="ITC Franklin Gothic Std Bk Cd"/>
              <a:ea typeface="ＭＳ Ｐゴシック" pitchFamily="-48" charset="-128"/>
              <a:cs typeface="ＭＳ Ｐゴシック"/>
            </a:endParaRPr>
          </a:p>
          <a:p>
            <a:pPr marL="628650" lvl="1" indent="-171450">
              <a:buFont typeface="Courier New" panose="02070309020205020404" pitchFamily="49" charset="0"/>
              <a:buChar char="o"/>
            </a:pPr>
            <a:r>
              <a:rPr lang="en-US" sz="1200" i="1" kern="1200" dirty="0">
                <a:solidFill>
                  <a:schemeClr val="tx1"/>
                </a:solidFill>
                <a:effectLst/>
                <a:latin typeface="ITC Franklin Gothic Std Bk Cd"/>
                <a:ea typeface="ＭＳ Ｐゴシック" pitchFamily="-48" charset="-128"/>
                <a:cs typeface="ＭＳ Ｐゴシック"/>
              </a:rPr>
              <a:t>Identify unit and important numbers.</a:t>
            </a:r>
            <a:endParaRPr lang="en-US" sz="1200" kern="1200" dirty="0">
              <a:solidFill>
                <a:schemeClr val="tx1"/>
              </a:solidFill>
              <a:effectLst/>
              <a:latin typeface="ITC Franklin Gothic Std Bk Cd"/>
              <a:ea typeface="ＭＳ Ｐゴシック" pitchFamily="-48" charset="-128"/>
              <a:cs typeface="ＭＳ Ｐゴシック"/>
            </a:endParaRPr>
          </a:p>
          <a:p>
            <a:pPr marL="628650" lvl="1" indent="-171450">
              <a:buFont typeface="Courier New" panose="02070309020205020404" pitchFamily="49" charset="0"/>
              <a:buChar char="o"/>
            </a:pPr>
            <a:r>
              <a:rPr lang="en-US" sz="1200" i="1" kern="1200" dirty="0">
                <a:solidFill>
                  <a:schemeClr val="tx1"/>
                </a:solidFill>
                <a:effectLst/>
                <a:latin typeface="ITC Franklin Gothic Std Bk Cd"/>
                <a:ea typeface="ＭＳ Ｐゴシック" pitchFamily="-48" charset="-128"/>
                <a:cs typeface="ＭＳ Ｐゴシック"/>
              </a:rPr>
              <a:t>Read graph labels.</a:t>
            </a:r>
            <a:endParaRPr lang="en-US" sz="1200" kern="1200" dirty="0">
              <a:solidFill>
                <a:schemeClr val="tx1"/>
              </a:solidFill>
              <a:effectLst/>
              <a:latin typeface="ITC Franklin Gothic Std Bk Cd"/>
              <a:ea typeface="ＭＳ Ｐゴシック" pitchFamily="-48" charset="-128"/>
              <a:cs typeface="ＭＳ Ｐゴシック"/>
            </a:endParaRPr>
          </a:p>
          <a:p>
            <a:pPr marL="628650" lvl="1" indent="-171450">
              <a:buFont typeface="Courier New" panose="02070309020205020404" pitchFamily="49" charset="0"/>
              <a:buChar char="o"/>
            </a:pPr>
            <a:r>
              <a:rPr lang="en-US" sz="1200" i="1" kern="1200" dirty="0">
                <a:solidFill>
                  <a:schemeClr val="tx1"/>
                </a:solidFill>
                <a:effectLst/>
                <a:latin typeface="ITC Franklin Gothic Std Bk Cd"/>
                <a:ea typeface="ＭＳ Ｐゴシック" pitchFamily="-48" charset="-128"/>
                <a:cs typeface="ＭＳ Ｐゴシック"/>
              </a:rPr>
              <a:t>Identify bar graph quantities.</a:t>
            </a:r>
            <a:endParaRPr lang="en-US" sz="1200" kern="1200" dirty="0">
              <a:solidFill>
                <a:schemeClr val="tx1"/>
              </a:solidFill>
              <a:effectLst/>
              <a:latin typeface="ITC Franklin Gothic Std Bk Cd"/>
              <a:ea typeface="ＭＳ Ｐゴシック" pitchFamily="-48" charset="-128"/>
              <a:cs typeface="ＭＳ Ｐゴシック"/>
            </a:endParaRPr>
          </a:p>
          <a:p>
            <a:pPr marL="628650" lvl="1" indent="-171450">
              <a:buFont typeface="Courier New" panose="02070309020205020404" pitchFamily="49" charset="0"/>
              <a:buChar char="o"/>
            </a:pPr>
            <a:r>
              <a:rPr lang="en-US" sz="1200" i="1" kern="1200" dirty="0">
                <a:solidFill>
                  <a:schemeClr val="tx1"/>
                </a:solidFill>
                <a:effectLst/>
                <a:latin typeface="ITC Franklin Gothic Std Bk Cd"/>
                <a:ea typeface="ＭＳ Ｐゴシック" pitchFamily="-48" charset="-128"/>
                <a:cs typeface="ＭＳ Ｐゴシック"/>
              </a:rPr>
              <a:t>Identify subtraction as the operation to answer the question.</a:t>
            </a:r>
            <a:endParaRPr lang="en-US" sz="1200" kern="1200" dirty="0">
              <a:solidFill>
                <a:schemeClr val="tx1"/>
              </a:solidFill>
              <a:effectLst/>
              <a:latin typeface="ITC Franklin Gothic Std Bk Cd"/>
              <a:ea typeface="ＭＳ Ｐゴシック" pitchFamily="-48" charset="-128"/>
              <a:cs typeface="ＭＳ Ｐゴシック"/>
            </a:endParaRPr>
          </a:p>
          <a:p>
            <a:pPr marL="628650" lvl="1" indent="-171450">
              <a:buFont typeface="Courier New" panose="02070309020205020404" pitchFamily="49" charset="0"/>
              <a:buChar char="o"/>
            </a:pPr>
            <a:r>
              <a:rPr lang="en-US" sz="1200" i="1" kern="1200" dirty="0">
                <a:solidFill>
                  <a:schemeClr val="tx1"/>
                </a:solidFill>
                <a:effectLst/>
                <a:latin typeface="ITC Franklin Gothic Std Bk Cd"/>
                <a:ea typeface="ＭＳ Ｐゴシック" pitchFamily="-48" charset="-128"/>
                <a:cs typeface="ＭＳ Ｐゴシック"/>
              </a:rPr>
              <a:t>Correctly set up the subtraction problem based on the information in the problem and the graph.</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i="1" kern="1200" dirty="0">
                <a:solidFill>
                  <a:schemeClr val="tx1"/>
                </a:solidFill>
                <a:effectLst/>
                <a:latin typeface="ITC Franklin Gothic Std Bk Cd"/>
                <a:ea typeface="ＭＳ Ｐゴシック" pitchFamily="-48" charset="-128"/>
                <a:cs typeface="ＭＳ Ｐゴシック"/>
              </a:rPr>
              <a:t>Bar graph, number/amount/quantity, subtract, difference, more than, strategy</a:t>
            </a:r>
            <a:endParaRPr lang="en-US" sz="1200" kern="1200" dirty="0">
              <a:solidFill>
                <a:schemeClr val="tx1"/>
              </a:solidFill>
              <a:effectLst/>
              <a:latin typeface="ITC Franklin Gothic Std Bk Cd"/>
              <a:ea typeface="ＭＳ Ｐゴシック" pitchFamily="-48" charset="-128"/>
              <a:cs typeface="ＭＳ Ｐゴシック"/>
            </a:endParaRPr>
          </a:p>
          <a:p>
            <a:pPr marL="628650" lvl="1" indent="-171450">
              <a:buFont typeface="Courier New" panose="02070309020205020404" pitchFamily="49" charset="0"/>
              <a:buChar char="o"/>
            </a:pP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81</a:t>
            </a:fld>
            <a:endParaRPr lang="en-US" dirty="0"/>
          </a:p>
        </p:txBody>
      </p:sp>
    </p:spTree>
    <p:extLst>
      <p:ext uri="{BB962C8B-B14F-4D97-AF65-F5344CB8AC3E}">
        <p14:creationId xmlns:p14="http://schemas.microsoft.com/office/powerpoint/2010/main" val="19092879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82</a:t>
            </a:fld>
            <a:endParaRPr lang="en-US" dirty="0"/>
          </a:p>
        </p:txBody>
      </p:sp>
    </p:spTree>
    <p:extLst>
      <p:ext uri="{BB962C8B-B14F-4D97-AF65-F5344CB8AC3E}">
        <p14:creationId xmlns:p14="http://schemas.microsoft.com/office/powerpoint/2010/main" val="395113429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Give the audience time to think about questions and then review as a group.</a:t>
            </a:r>
            <a:endParaRPr lang="en-US" sz="1200" kern="1200" dirty="0">
              <a:solidFill>
                <a:schemeClr val="tx1"/>
              </a:solidFill>
              <a:effectLst/>
              <a:latin typeface="ITC Franklin Gothic Std Bk Cd"/>
              <a:ea typeface="ＭＳ Ｐゴシック" pitchFamily="-48" charset="-128"/>
              <a:cs typeface="ＭＳ Ｐゴシック"/>
            </a:endParaRPr>
          </a:p>
          <a:p>
            <a:r>
              <a:rPr lang="en-US" sz="1200" i="1" kern="1200" dirty="0">
                <a:solidFill>
                  <a:schemeClr val="tx1"/>
                </a:solidFill>
                <a:effectLst/>
                <a:latin typeface="ITC Franklin Gothic Std Bk Cd"/>
                <a:ea typeface="ＭＳ Ｐゴシック" pitchFamily="-48" charset="-128"/>
                <a:cs typeface="ＭＳ Ｐゴシック"/>
              </a:rPr>
              <a:t> </a:t>
            </a:r>
            <a:endParaRPr lang="en-US" sz="1200" kern="1200" dirty="0">
              <a:solidFill>
                <a:schemeClr val="tx1"/>
              </a:solidFill>
              <a:effectLst/>
              <a:latin typeface="ITC Franklin Gothic Std Bk Cd"/>
              <a:ea typeface="ＭＳ Ｐゴシック" pitchFamily="-48" charset="-128"/>
              <a:cs typeface="ＭＳ Ｐゴシック"/>
            </a:endParaRPr>
          </a:p>
          <a:p>
            <a:r>
              <a:rPr lang="en-US" sz="1200" i="1" kern="1200" dirty="0">
                <a:solidFill>
                  <a:schemeClr val="tx1"/>
                </a:solidFill>
                <a:effectLst/>
                <a:latin typeface="ITC Franklin Gothic Std Bk Cd"/>
                <a:ea typeface="ＭＳ Ｐゴシック" pitchFamily="-48" charset="-128"/>
                <a:cs typeface="ＭＳ Ｐゴシック"/>
              </a:rPr>
              <a:t>Answers:</a:t>
            </a:r>
            <a:endParaRPr lang="en-US" sz="1200" kern="1200" dirty="0">
              <a:solidFill>
                <a:schemeClr val="tx1"/>
              </a:solidFill>
              <a:effectLst/>
              <a:latin typeface="ITC Franklin Gothic Std Bk Cd"/>
              <a:ea typeface="ＭＳ Ｐゴシック" pitchFamily="-48" charset="-128"/>
              <a:cs typeface="ＭＳ Ｐゴシック"/>
            </a:endParaRPr>
          </a:p>
          <a:p>
            <a:pPr marL="228600" lvl="0" indent="-228600">
              <a:buFont typeface="+mj-lt"/>
              <a:buAutoNum type="arabicPeriod"/>
            </a:pPr>
            <a:r>
              <a:rPr lang="en-US" sz="1200" i="1" kern="1200" dirty="0">
                <a:solidFill>
                  <a:schemeClr val="tx1"/>
                </a:solidFill>
                <a:effectLst/>
                <a:latin typeface="ITC Franklin Gothic Std Bk Cd"/>
                <a:ea typeface="ＭＳ Ｐゴシック" pitchFamily="-48" charset="-128"/>
                <a:cs typeface="ＭＳ Ｐゴシック"/>
              </a:rPr>
              <a:t>Formative</a:t>
            </a:r>
            <a:endParaRPr lang="en-US" sz="1200" kern="1200" dirty="0">
              <a:solidFill>
                <a:schemeClr val="tx1"/>
              </a:solidFill>
              <a:effectLst/>
              <a:latin typeface="ITC Franklin Gothic Std Bk Cd"/>
              <a:ea typeface="ＭＳ Ｐゴシック" pitchFamily="-48" charset="-128"/>
              <a:cs typeface="ＭＳ Ｐゴシック"/>
            </a:endParaRPr>
          </a:p>
          <a:p>
            <a:pPr marL="228600" lvl="0" indent="-228600">
              <a:buFont typeface="+mj-lt"/>
              <a:buAutoNum type="arabicPeriod"/>
            </a:pPr>
            <a:r>
              <a:rPr lang="en-US" sz="1200" i="1" kern="1200" dirty="0">
                <a:solidFill>
                  <a:schemeClr val="tx1"/>
                </a:solidFill>
                <a:effectLst/>
                <a:latin typeface="ITC Franklin Gothic Std Bk Cd"/>
                <a:ea typeface="ＭＳ Ｐゴシック" pitchFamily="-48" charset="-128"/>
                <a:cs typeface="ＭＳ Ｐゴシック"/>
              </a:rPr>
              <a:t>Generalization, retention, comparing scores across time (across multiple skills)</a:t>
            </a:r>
            <a:endParaRPr lang="en-US" sz="1200" kern="1200" dirty="0">
              <a:solidFill>
                <a:schemeClr val="tx1"/>
              </a:solidFill>
              <a:effectLst/>
              <a:latin typeface="ITC Franklin Gothic Std Bk Cd"/>
              <a:ea typeface="ＭＳ Ｐゴシック" pitchFamily="-48" charset="-128"/>
              <a:cs typeface="ＭＳ Ｐゴシック"/>
            </a:endParaRPr>
          </a:p>
          <a:p>
            <a:pPr marL="228600" lvl="0" indent="-228600">
              <a:buFont typeface="+mj-lt"/>
              <a:buAutoNum type="arabicPeriod"/>
            </a:pPr>
            <a:r>
              <a:rPr lang="en-US" sz="1200" i="1" kern="1200" dirty="0">
                <a:solidFill>
                  <a:schemeClr val="tx1"/>
                </a:solidFill>
                <a:effectLst/>
                <a:latin typeface="ITC Franklin Gothic Std Bk Cd"/>
                <a:ea typeface="ＭＳ Ｐゴシック" pitchFamily="-48" charset="-128"/>
                <a:cs typeface="ＭＳ Ｐゴシック"/>
              </a:rPr>
              <a:t>Intra-individual framework</a:t>
            </a:r>
            <a:endParaRPr lang="en-US" sz="1200" kern="1200" dirty="0">
              <a:solidFill>
                <a:schemeClr val="tx1"/>
              </a:solidFill>
              <a:effectLst/>
              <a:latin typeface="ITC Franklin Gothic Std Bk Cd"/>
              <a:ea typeface="ＭＳ Ｐゴシック" pitchFamily="-48" charset="-128"/>
              <a:cs typeface="ＭＳ Ｐゴシック"/>
            </a:endParaRPr>
          </a:p>
          <a:p>
            <a:pPr marL="228600" lvl="0" indent="-228600">
              <a:buFont typeface="+mj-lt"/>
              <a:buAutoNum type="arabicPeriod"/>
            </a:pPr>
            <a:r>
              <a:rPr lang="en-US" sz="1200" i="1" kern="1200" dirty="0">
                <a:solidFill>
                  <a:schemeClr val="tx1"/>
                </a:solidFill>
                <a:effectLst/>
                <a:latin typeface="ITC Franklin Gothic Std Bk Cd"/>
                <a:ea typeface="ＭＳ Ｐゴシック" pitchFamily="-48" charset="-128"/>
                <a:cs typeface="ＭＳ Ｐゴシック"/>
              </a:rPr>
              <a:t>Trend line</a:t>
            </a: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fld id="{1BCF944E-AC27-4BEA-9C0A-695BFCE7C965}" type="slidenum">
              <a:rPr lang="en-US" smtClean="0"/>
              <a:pPr/>
              <a:t>83</a:t>
            </a:fld>
            <a:endParaRPr lang="en-US" dirty="0"/>
          </a:p>
        </p:txBody>
      </p:sp>
    </p:spTree>
    <p:extLst>
      <p:ext uri="{BB962C8B-B14F-4D97-AF65-F5344CB8AC3E}">
        <p14:creationId xmlns:p14="http://schemas.microsoft.com/office/powerpoint/2010/main" val="111043298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84</a:t>
            </a:fld>
            <a:endParaRPr lang="en-US" dirty="0"/>
          </a:p>
        </p:txBody>
      </p:sp>
    </p:spTree>
    <p:extLst>
      <p:ext uri="{BB962C8B-B14F-4D97-AF65-F5344CB8AC3E}">
        <p14:creationId xmlns:p14="http://schemas.microsoft.com/office/powerpoint/2010/main" val="4032466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Read slide.</a:t>
            </a:r>
            <a:endParaRPr lang="en-US" sz="1200" kern="1200" dirty="0">
              <a:solidFill>
                <a:schemeClr val="tx1"/>
              </a:solidFill>
              <a:effectLst/>
              <a:latin typeface="ITC Franklin Gothic Std Bk Cd"/>
              <a:ea typeface="ＭＳ Ｐゴシック" pitchFamily="-48" charset="-128"/>
              <a:cs typeface="ＭＳ Ｐゴシック"/>
            </a:endParaRPr>
          </a:p>
          <a:p>
            <a:r>
              <a:rPr lang="en-US" sz="1200" i="1" kern="1200" dirty="0">
                <a:solidFill>
                  <a:schemeClr val="tx1"/>
                </a:solidFill>
                <a:effectLst/>
                <a:latin typeface="ITC Franklin Gothic Std Bk Cd"/>
                <a:ea typeface="ＭＳ Ｐゴシック" pitchFamily="-48" charset="-128"/>
                <a:cs typeface="ＭＳ Ｐゴシック"/>
              </a:rPr>
              <a:t> </a:t>
            </a:r>
            <a:endParaRPr lang="en-US" sz="1200" kern="1200" dirty="0">
              <a:solidFill>
                <a:schemeClr val="tx1"/>
              </a:solidFill>
              <a:effectLst/>
              <a:latin typeface="ITC Franklin Gothic Std Bk Cd"/>
              <a:ea typeface="ＭＳ Ｐゴシック" pitchFamily="-48" charset="-128"/>
              <a:cs typeface="ＭＳ Ｐゴシック"/>
            </a:endParaRPr>
          </a:p>
          <a:p>
            <a:r>
              <a:rPr lang="en-US" sz="1200" kern="1200" dirty="0">
                <a:solidFill>
                  <a:schemeClr val="tx1"/>
                </a:solidFill>
                <a:effectLst/>
                <a:latin typeface="ITC Franklin Gothic Std Bk Cd"/>
                <a:ea typeface="ＭＳ Ｐゴシック" pitchFamily="-48" charset="-128"/>
                <a:cs typeface="ＭＳ Ｐゴシック"/>
              </a:rPr>
              <a:t>Later in the presentation, we will talk more about these characteristics and how we can review evidence to select appropriate tools.</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8</a:t>
            </a:fld>
            <a:endParaRPr lang="en-US" dirty="0"/>
          </a:p>
        </p:txBody>
      </p:sp>
    </p:spTree>
    <p:extLst>
      <p:ext uri="{BB962C8B-B14F-4D97-AF65-F5344CB8AC3E}">
        <p14:creationId xmlns:p14="http://schemas.microsoft.com/office/powerpoint/2010/main" val="73540626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85</a:t>
            </a:fld>
            <a:endParaRPr lang="en-US" dirty="0"/>
          </a:p>
        </p:txBody>
      </p:sp>
    </p:spTree>
    <p:extLst>
      <p:ext uri="{BB962C8B-B14F-4D97-AF65-F5344CB8AC3E}">
        <p14:creationId xmlns:p14="http://schemas.microsoft.com/office/powerpoint/2010/main" val="347766295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86</a:t>
            </a:fld>
            <a:endParaRPr lang="en-US" dirty="0"/>
          </a:p>
        </p:txBody>
      </p:sp>
    </p:spTree>
    <p:extLst>
      <p:ext uri="{BB962C8B-B14F-4D97-AF65-F5344CB8AC3E}">
        <p14:creationId xmlns:p14="http://schemas.microsoft.com/office/powerpoint/2010/main" val="316597506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87</a:t>
            </a:fld>
            <a:endParaRPr lang="en-US" dirty="0"/>
          </a:p>
        </p:txBody>
      </p:sp>
    </p:spTree>
    <p:extLst>
      <p:ext uri="{BB962C8B-B14F-4D97-AF65-F5344CB8AC3E}">
        <p14:creationId xmlns:p14="http://schemas.microsoft.com/office/powerpoint/2010/main" val="63244033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88</a:t>
            </a:fld>
            <a:endParaRPr lang="en-US" dirty="0"/>
          </a:p>
        </p:txBody>
      </p:sp>
    </p:spTree>
    <p:extLst>
      <p:ext uri="{BB962C8B-B14F-4D97-AF65-F5344CB8AC3E}">
        <p14:creationId xmlns:p14="http://schemas.microsoft.com/office/powerpoint/2010/main" val="3823036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89</a:t>
            </a:fld>
            <a:endParaRPr lang="en-US" dirty="0"/>
          </a:p>
        </p:txBody>
      </p:sp>
    </p:spTree>
    <p:extLst>
      <p:ext uri="{BB962C8B-B14F-4D97-AF65-F5344CB8AC3E}">
        <p14:creationId xmlns:p14="http://schemas.microsoft.com/office/powerpoint/2010/main" val="167886299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90</a:t>
            </a:fld>
            <a:endParaRPr lang="en-US" dirty="0"/>
          </a:p>
        </p:txBody>
      </p:sp>
    </p:spTree>
    <p:extLst>
      <p:ext uri="{BB962C8B-B14F-4D97-AF65-F5344CB8AC3E}">
        <p14:creationId xmlns:p14="http://schemas.microsoft.com/office/powerpoint/2010/main" val="1476809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You probably already know a lot about using progress monitoring data to place students in intervention groups or decide which interventions work best for your groups. Today we will focus on using progress monitoring data to track an individual student’s long-term growth as part of DBI.</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9</a:t>
            </a:fld>
            <a:endParaRPr lang="en-US" dirty="0"/>
          </a:p>
        </p:txBody>
      </p:sp>
    </p:spTree>
    <p:extLst>
      <p:ext uri="{BB962C8B-B14F-4D97-AF65-F5344CB8AC3E}">
        <p14:creationId xmlns:p14="http://schemas.microsoft.com/office/powerpoint/2010/main" val="3260802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p:cNvSpPr>
            <a:spLocks noGrp="1"/>
          </p:cNvSpPr>
          <p:nvPr>
            <p:ph type="title"/>
          </p:nvPr>
        </p:nvSpPr>
        <p:spPr>
          <a:xfrm>
            <a:off x="683812" y="1151931"/>
            <a:ext cx="8228413" cy="1538883"/>
          </a:xfrm>
        </p:spPr>
        <p:txBody>
          <a:bodyPr>
            <a:normAutofit/>
          </a:bodyPr>
          <a:lstStyle>
            <a:lvl1pPr>
              <a:defRPr/>
            </a:lvl1pPr>
          </a:lstStyle>
          <a:p>
            <a:r>
              <a:rPr lang="en-US"/>
              <a:t>Click to edit Master title style</a:t>
            </a:r>
            <a:endParaRPr lang="en-US" dirty="0"/>
          </a:p>
        </p:txBody>
      </p:sp>
      <p:sp>
        <p:nvSpPr>
          <p:cNvPr id="15" name="Subtitle"/>
          <p:cNvSpPr>
            <a:spLocks noGrp="1"/>
          </p:cNvSpPr>
          <p:nvPr>
            <p:ph type="body" sz="quarter" idx="16" hasCustomPrompt="1"/>
          </p:nvPr>
        </p:nvSpPr>
        <p:spPr>
          <a:xfrm>
            <a:off x="684213" y="2935288"/>
            <a:ext cx="8228012" cy="1263650"/>
          </a:xfrm>
        </p:spPr>
        <p:txBody>
          <a:bodyPr/>
          <a:lstStyle>
            <a:lvl1pPr>
              <a:defRPr/>
            </a:lvl1pPr>
          </a:lstStyle>
          <a:p>
            <a:pPr lvl="0"/>
            <a:r>
              <a:rPr lang="en-US" dirty="0"/>
              <a:t>Subtitle</a:t>
            </a:r>
          </a:p>
        </p:txBody>
      </p:sp>
      <p:sp>
        <p:nvSpPr>
          <p:cNvPr id="13" name="Text Placeholder"/>
          <p:cNvSpPr>
            <a:spLocks noGrp="1"/>
          </p:cNvSpPr>
          <p:nvPr>
            <p:ph type="body" sz="quarter" idx="15" hasCustomPrompt="1"/>
          </p:nvPr>
        </p:nvSpPr>
        <p:spPr>
          <a:xfrm>
            <a:off x="684213" y="4427538"/>
            <a:ext cx="8228012" cy="904875"/>
          </a:xfrm>
        </p:spPr>
        <p:txBody>
          <a:bodyPr/>
          <a:lstStyle>
            <a:lvl2pPr>
              <a:defRPr/>
            </a:lvl2pPr>
            <a:lvl3pPr>
              <a:defRPr/>
            </a:lvl3pPr>
          </a:lstStyle>
          <a:p>
            <a:pPr lvl="1"/>
            <a:r>
              <a:rPr lang="en-US" dirty="0"/>
              <a:t>Name</a:t>
            </a:r>
          </a:p>
          <a:p>
            <a:pPr lvl="2"/>
            <a:r>
              <a:rPr lang="en-US" dirty="0"/>
              <a:t>Position</a:t>
            </a:r>
          </a:p>
        </p:txBody>
      </p:sp>
      <p:sp>
        <p:nvSpPr>
          <p:cNvPr id="8" name="Text Placeholder 7"/>
          <p:cNvSpPr>
            <a:spLocks noGrp="1"/>
          </p:cNvSpPr>
          <p:nvPr>
            <p:ph type="body" sz="quarter" idx="18" hasCustomPrompt="1"/>
          </p:nvPr>
        </p:nvSpPr>
        <p:spPr>
          <a:xfrm>
            <a:off x="8211713" y="6239292"/>
            <a:ext cx="700512" cy="153888"/>
          </a:xfrm>
        </p:spPr>
        <p:txBody>
          <a:bodyPr wrap="none">
            <a:spAutoFit/>
          </a:bodyPr>
          <a:lstStyle>
            <a:lvl1pPr algn="r">
              <a:defRPr sz="1000">
                <a:solidFill>
                  <a:schemeClr val="tx2"/>
                </a:solidFill>
              </a:defRPr>
            </a:lvl1pPr>
            <a:lvl2pPr>
              <a:defRPr sz="1000">
                <a:solidFill>
                  <a:schemeClr val="tx2"/>
                </a:solidFill>
              </a:defRPr>
            </a:lvl2pPr>
            <a:lvl3pPr>
              <a:defRPr sz="1000">
                <a:solidFill>
                  <a:schemeClr val="tx2"/>
                </a:solidFill>
              </a:defRPr>
            </a:lvl3pPr>
            <a:lvl4pPr>
              <a:defRPr sz="1000">
                <a:solidFill>
                  <a:schemeClr val="tx2"/>
                </a:solidFill>
              </a:defRPr>
            </a:lvl4pPr>
            <a:lvl5pPr>
              <a:defRPr sz="1000">
                <a:solidFill>
                  <a:schemeClr val="tx2"/>
                </a:solidFill>
              </a:defRPr>
            </a:lvl5pPr>
          </a:lstStyle>
          <a:p>
            <a:pPr lvl="0"/>
            <a:r>
              <a:rPr lang="en-US" dirty="0"/>
              <a:t>Month 20XX</a:t>
            </a:r>
          </a:p>
        </p:txBody>
      </p:sp>
      <p:sp>
        <p:nvSpPr>
          <p:cNvPr id="10" name="Text Placeholder 9"/>
          <p:cNvSpPr>
            <a:spLocks noGrp="1"/>
          </p:cNvSpPr>
          <p:nvPr>
            <p:ph type="body" sz="quarter" idx="19" hasCustomPrompt="1"/>
          </p:nvPr>
        </p:nvSpPr>
        <p:spPr>
          <a:xfrm>
            <a:off x="6249638" y="6567844"/>
            <a:ext cx="2662587" cy="123111"/>
          </a:xfrm>
        </p:spPr>
        <p:txBody>
          <a:bodyPr wrap="none">
            <a:spAutoFit/>
          </a:bodyPr>
          <a:lstStyle>
            <a:lvl1pPr algn="r">
              <a:defRPr sz="800">
                <a:solidFill>
                  <a:schemeClr val="bg2">
                    <a:lumMod val="90000"/>
                  </a:schemeClr>
                </a:solidFill>
                <a:latin typeface="Arial Narrow" panose="020B0606020202030204" pitchFamily="34" charset="0"/>
              </a:defRPr>
            </a:lvl1pPr>
            <a:lvl2pPr>
              <a:defRPr sz="800">
                <a:latin typeface="Arial Narrow" panose="020B0606020202030204" pitchFamily="34" charset="0"/>
              </a:defRPr>
            </a:lvl2pPr>
            <a:lvl3pPr>
              <a:defRPr sz="800">
                <a:latin typeface="Arial Narrow" panose="020B0606020202030204" pitchFamily="34" charset="0"/>
              </a:defRPr>
            </a:lvl3pPr>
            <a:lvl4pPr>
              <a:defRPr sz="800">
                <a:latin typeface="Arial Narrow" panose="020B0606020202030204" pitchFamily="34" charset="0"/>
              </a:defRPr>
            </a:lvl4pPr>
            <a:lvl5pPr>
              <a:defRPr sz="800">
                <a:latin typeface="Arial Narrow" panose="020B0606020202030204" pitchFamily="34" charset="0"/>
              </a:defRPr>
            </a:lvl5pPr>
          </a:lstStyle>
          <a:p>
            <a:pPr lvl="0"/>
            <a:r>
              <a:rPr lang="en-US" dirty="0"/>
              <a:t>Copyright © 20XX American Institutes for Research. All rights reserved.</a:t>
            </a:r>
          </a:p>
        </p:txBody>
      </p:sp>
    </p:spTree>
    <p:extLst>
      <p:ext uri="{BB962C8B-B14F-4D97-AF65-F5344CB8AC3E}">
        <p14:creationId xmlns:p14="http://schemas.microsoft.com/office/powerpoint/2010/main" val="385237429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cxnSp>
        <p:nvCxnSpPr>
          <p:cNvPr id="66" name="Rule"/>
          <p:cNvCxnSpPr/>
          <p:nvPr userDrawn="1"/>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p:txBody>
          <a:bodyPr/>
          <a:lstStyle/>
          <a:p>
            <a:r>
              <a:rPr lang="en-US" dirty="0"/>
              <a:t>Click to edit Master title style</a:t>
            </a:r>
          </a:p>
        </p:txBody>
      </p:sp>
      <p:sp>
        <p:nvSpPr>
          <p:cNvPr id="40" name="Content Right"/>
          <p:cNvSpPr>
            <a:spLocks noGrp="1"/>
          </p:cNvSpPr>
          <p:nvPr>
            <p:ph sz="quarter" idx="12"/>
          </p:nvPr>
        </p:nvSpPr>
        <p:spPr>
          <a:xfrm>
            <a:off x="687387" y="1599874"/>
            <a:ext cx="3994151" cy="4723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Content Left"/>
          <p:cNvSpPr>
            <a:spLocks noGrp="1"/>
          </p:cNvSpPr>
          <p:nvPr>
            <p:ph sz="quarter" idx="13"/>
          </p:nvPr>
        </p:nvSpPr>
        <p:spPr>
          <a:xfrm>
            <a:off x="4913314" y="1599874"/>
            <a:ext cx="3998912" cy="4723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cNvSpPr>
            <a:spLocks noGrp="1"/>
          </p:cNvSpPr>
          <p:nvPr>
            <p:ph type="sldNum" sz="quarter" idx="11"/>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041849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ngle Line Title, First Level No Bullet">
    <p:spTree>
      <p:nvGrpSpPr>
        <p:cNvPr id="1" name=""/>
        <p:cNvGrpSpPr/>
        <p:nvPr/>
      </p:nvGrpSpPr>
      <p:grpSpPr>
        <a:xfrm>
          <a:off x="0" y="0"/>
          <a:ext cx="0" cy="0"/>
          <a:chOff x="0" y="0"/>
          <a:chExt cx="0" cy="0"/>
        </a:xfrm>
      </p:grpSpPr>
      <p:cxnSp>
        <p:nvCxnSpPr>
          <p:cNvPr id="20" name="Rule"/>
          <p:cNvCxnSpPr/>
          <p:nvPr userDrawn="1"/>
        </p:nvCxnSpPr>
        <p:spPr>
          <a:xfrm>
            <a:off x="687389"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687388" y="365759"/>
            <a:ext cx="8224837" cy="487584"/>
          </a:xfrm>
        </p:spPr>
        <p:txBody>
          <a:bodyPr/>
          <a:lstStyle>
            <a:lvl1pPr>
              <a:defRPr>
                <a:solidFill>
                  <a:schemeClr val="bg2">
                    <a:lumMod val="75000"/>
                  </a:schemeClr>
                </a:solidFill>
              </a:defRPr>
            </a:lvl1pPr>
          </a:lstStyle>
          <a:p>
            <a:r>
              <a:rPr lang="en-US" dirty="0"/>
              <a:t>Click to edit Master title style</a:t>
            </a:r>
          </a:p>
        </p:txBody>
      </p:sp>
      <p:sp>
        <p:nvSpPr>
          <p:cNvPr id="3" name="Content"/>
          <p:cNvSpPr>
            <a:spLocks noGrp="1"/>
          </p:cNvSpPr>
          <p:nvPr userDrawn="1">
            <p:ph idx="1"/>
          </p:nvPr>
        </p:nvSpPr>
        <p:spPr>
          <a:xfrm>
            <a:off x="687388" y="1079185"/>
            <a:ext cx="8224837" cy="5246813"/>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4" name="Slide Number"/>
          <p:cNvSpPr>
            <a:spLocks noGrp="1"/>
          </p:cNvSpPr>
          <p:nvPr userDrawn="1">
            <p:ph type="sldNum" sz="quarter" idx="10"/>
          </p:nvPr>
        </p:nvSpPr>
        <p:spPr>
          <a:xfrm>
            <a:off x="8771161" y="6666757"/>
            <a:ext cx="141064" cy="138499"/>
          </a:xfrm>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91635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ngle Line Title, Bulleted Text">
    <p:spTree>
      <p:nvGrpSpPr>
        <p:cNvPr id="1" name=""/>
        <p:cNvGrpSpPr/>
        <p:nvPr/>
      </p:nvGrpSpPr>
      <p:grpSpPr>
        <a:xfrm>
          <a:off x="0" y="0"/>
          <a:ext cx="0" cy="0"/>
          <a:chOff x="0" y="0"/>
          <a:chExt cx="0" cy="0"/>
        </a:xfrm>
      </p:grpSpPr>
      <p:cxnSp>
        <p:nvCxnSpPr>
          <p:cNvPr id="64" name="Rule"/>
          <p:cNvCxnSpPr/>
          <p:nvPr userDrawn="1"/>
        </p:nvCxnSpPr>
        <p:spPr>
          <a:xfrm>
            <a:off x="687389"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687388" y="365759"/>
            <a:ext cx="8224837" cy="486677"/>
          </a:xfrm>
        </p:spPr>
        <p:txBody>
          <a:bodyPr/>
          <a:lstStyle/>
          <a:p>
            <a:r>
              <a:rPr lang="en-US" dirty="0"/>
              <a:t>Click to edit Master title style</a:t>
            </a:r>
          </a:p>
        </p:txBody>
      </p:sp>
      <p:sp>
        <p:nvSpPr>
          <p:cNvPr id="20" name="Content"/>
          <p:cNvSpPr>
            <a:spLocks noGrp="1"/>
          </p:cNvSpPr>
          <p:nvPr userDrawn="1">
            <p:ph sz="quarter" idx="11"/>
          </p:nvPr>
        </p:nvSpPr>
        <p:spPr>
          <a:xfrm>
            <a:off x="687388" y="1074693"/>
            <a:ext cx="8224837"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Slide Number"/>
          <p:cNvSpPr>
            <a:spLocks noGrp="1"/>
          </p:cNvSpPr>
          <p:nvPr userDrawn="1">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910883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ngle Line Title, Two Column">
    <p:spTree>
      <p:nvGrpSpPr>
        <p:cNvPr id="1" name=""/>
        <p:cNvGrpSpPr/>
        <p:nvPr/>
      </p:nvGrpSpPr>
      <p:grpSpPr>
        <a:xfrm>
          <a:off x="0" y="0"/>
          <a:ext cx="0" cy="0"/>
          <a:chOff x="0" y="0"/>
          <a:chExt cx="0" cy="0"/>
        </a:xfrm>
      </p:grpSpPr>
      <p:cxnSp>
        <p:nvCxnSpPr>
          <p:cNvPr id="64" name="Rule"/>
          <p:cNvCxnSpPr/>
          <p:nvPr userDrawn="1"/>
        </p:nvCxnSpPr>
        <p:spPr>
          <a:xfrm>
            <a:off x="687389"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687388" y="365759"/>
            <a:ext cx="8224837" cy="486677"/>
          </a:xfrm>
        </p:spPr>
        <p:txBody>
          <a:bodyPr/>
          <a:lstStyle/>
          <a:p>
            <a:r>
              <a:rPr lang="en-US" dirty="0"/>
              <a:t>Click to edit Master title style</a:t>
            </a:r>
          </a:p>
        </p:txBody>
      </p:sp>
      <p:sp>
        <p:nvSpPr>
          <p:cNvPr id="20" name="Content Left"/>
          <p:cNvSpPr>
            <a:spLocks noGrp="1"/>
          </p:cNvSpPr>
          <p:nvPr userDrawn="1">
            <p:ph sz="quarter" idx="11"/>
          </p:nvPr>
        </p:nvSpPr>
        <p:spPr>
          <a:xfrm>
            <a:off x="687388" y="1074693"/>
            <a:ext cx="3992563"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Content Right"/>
          <p:cNvSpPr>
            <a:spLocks noGrp="1"/>
          </p:cNvSpPr>
          <p:nvPr>
            <p:ph sz="quarter" idx="12"/>
          </p:nvPr>
        </p:nvSpPr>
        <p:spPr>
          <a:xfrm>
            <a:off x="4913313" y="1082675"/>
            <a:ext cx="3998912" cy="5243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cNvSpPr>
            <a:spLocks noGrp="1"/>
          </p:cNvSpPr>
          <p:nvPr userDrawn="1">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150994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 Rule">
    <p:spTree>
      <p:nvGrpSpPr>
        <p:cNvPr id="1" name=""/>
        <p:cNvGrpSpPr/>
        <p:nvPr/>
      </p:nvGrpSpPr>
      <p:grpSpPr>
        <a:xfrm>
          <a:off x="0" y="0"/>
          <a:ext cx="0" cy="0"/>
          <a:chOff x="0" y="0"/>
          <a:chExt cx="0" cy="0"/>
        </a:xfrm>
      </p:grpSpPr>
      <p:sp>
        <p:nvSpPr>
          <p:cNvPr id="3" name="Title"/>
          <p:cNvSpPr>
            <a:spLocks noGrp="1"/>
          </p:cNvSpPr>
          <p:nvPr userDrawn="1">
            <p:ph type="title"/>
          </p:nvPr>
        </p:nvSpPr>
        <p:spPr>
          <a:xfrm>
            <a:off x="687388" y="364089"/>
            <a:ext cx="8224837" cy="488348"/>
          </a:xfrm>
        </p:spPr>
        <p:txBody>
          <a:bodyPr/>
          <a:lstStyle/>
          <a:p>
            <a:r>
              <a:rPr lang="en-US" dirty="0"/>
              <a:t>Click to edit Master title style</a:t>
            </a:r>
          </a:p>
        </p:txBody>
      </p:sp>
      <p:sp>
        <p:nvSpPr>
          <p:cNvPr id="20" name="Content"/>
          <p:cNvSpPr>
            <a:spLocks noGrp="1"/>
          </p:cNvSpPr>
          <p:nvPr userDrawn="1">
            <p:ph sz="quarter" idx="11"/>
          </p:nvPr>
        </p:nvSpPr>
        <p:spPr>
          <a:xfrm>
            <a:off x="687388" y="1074693"/>
            <a:ext cx="8224837"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Slide Number"/>
          <p:cNvSpPr>
            <a:spLocks noGrp="1"/>
          </p:cNvSpPr>
          <p:nvPr userDrawn="1">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893327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irst Level No Bullet, Source">
    <p:spTree>
      <p:nvGrpSpPr>
        <p:cNvPr id="1" name=""/>
        <p:cNvGrpSpPr/>
        <p:nvPr/>
      </p:nvGrpSpPr>
      <p:grpSpPr>
        <a:xfrm>
          <a:off x="0" y="0"/>
          <a:ext cx="0" cy="0"/>
          <a:chOff x="0" y="0"/>
          <a:chExt cx="0" cy="0"/>
        </a:xfrm>
      </p:grpSpPr>
      <p:cxnSp>
        <p:nvCxnSpPr>
          <p:cNvPr id="45" name="Rule"/>
          <p:cNvCxnSpPr/>
          <p:nvPr userDrawn="1"/>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687388" y="882532"/>
            <a:ext cx="8224837" cy="492443"/>
          </a:xfrm>
        </p:spPr>
        <p:txBody>
          <a:bodyPr/>
          <a:lstStyle>
            <a:lvl1pPr>
              <a:defRPr>
                <a:solidFill>
                  <a:schemeClr val="bg2">
                    <a:lumMod val="75000"/>
                  </a:schemeClr>
                </a:solidFill>
              </a:defRPr>
            </a:lvl1pPr>
          </a:lstStyle>
          <a:p>
            <a:r>
              <a:rPr lang="en-US" dirty="0"/>
              <a:t>Click to edit Master title style</a:t>
            </a:r>
          </a:p>
        </p:txBody>
      </p:sp>
      <p:sp>
        <p:nvSpPr>
          <p:cNvPr id="3" name="Content"/>
          <p:cNvSpPr>
            <a:spLocks noGrp="1"/>
          </p:cNvSpPr>
          <p:nvPr userDrawn="1">
            <p:ph idx="1"/>
          </p:nvPr>
        </p:nvSpPr>
        <p:spPr>
          <a:xfrm>
            <a:off x="687388" y="1611466"/>
            <a:ext cx="8224837" cy="4714531"/>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6" name="Source"/>
          <p:cNvSpPr>
            <a:spLocks noGrp="1"/>
          </p:cNvSpPr>
          <p:nvPr>
            <p:ph type="body" sz="quarter" idx="11" hasCustomPrompt="1"/>
          </p:nvPr>
        </p:nvSpPr>
        <p:spPr>
          <a:xfrm>
            <a:off x="687388" y="6018220"/>
            <a:ext cx="8224837" cy="307777"/>
          </a:xfrm>
        </p:spPr>
        <p:txBody>
          <a:bodyPr anchor="b" anchorCtr="0">
            <a:spAutoFit/>
          </a:bodyPr>
          <a:lstStyle>
            <a:lvl1pPr marL="0" indent="0">
              <a:buNone/>
              <a:defRPr sz="1000"/>
            </a:lvl1pPr>
            <a:lvl2pPr marL="228600" indent="0">
              <a:buNone/>
              <a:defRPr sz="1000"/>
            </a:lvl2pPr>
            <a:lvl3pPr marL="458788" indent="0">
              <a:buNone/>
              <a:defRPr sz="1000"/>
            </a:lvl3pPr>
            <a:lvl4pPr marL="685800" indent="0">
              <a:buNone/>
              <a:defRPr sz="1000"/>
            </a:lvl4pPr>
            <a:lvl5pPr marL="914400" indent="0">
              <a:buNone/>
              <a:defRPr sz="1000"/>
            </a:lvl5pPr>
          </a:lstStyle>
          <a:p>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p>
        </p:txBody>
      </p:sp>
      <p:sp>
        <p:nvSpPr>
          <p:cNvPr id="4" name="Slide Number"/>
          <p:cNvSpPr>
            <a:spLocks noGrp="1"/>
          </p:cNvSpPr>
          <p:nvPr userDrawn="1">
            <p:ph type="sldNum" sz="quarter" idx="10"/>
          </p:nvPr>
        </p:nvSpPr>
        <p:spPr>
          <a:xfrm>
            <a:off x="8771161" y="6666757"/>
            <a:ext cx="141064" cy="138499"/>
          </a:xfrm>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851540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ed Text, Source">
    <p:spTree>
      <p:nvGrpSpPr>
        <p:cNvPr id="1" name=""/>
        <p:cNvGrpSpPr/>
        <p:nvPr/>
      </p:nvGrpSpPr>
      <p:grpSpPr>
        <a:xfrm>
          <a:off x="0" y="0"/>
          <a:ext cx="0" cy="0"/>
          <a:chOff x="0" y="0"/>
          <a:chExt cx="0" cy="0"/>
        </a:xfrm>
      </p:grpSpPr>
      <p:cxnSp>
        <p:nvCxnSpPr>
          <p:cNvPr id="37" name="Rule"/>
          <p:cNvCxnSpPr/>
          <p:nvPr userDrawn="1"/>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687388" y="882532"/>
            <a:ext cx="8224837" cy="492443"/>
          </a:xfrm>
        </p:spPr>
        <p:txBody>
          <a:bodyPr>
            <a:spAutoFit/>
          </a:bodyPr>
          <a:lstStyle>
            <a:lvl1pPr>
              <a:defRPr sz="3200"/>
            </a:lvl1pPr>
          </a:lstStyle>
          <a:p>
            <a:r>
              <a:rPr lang="en-US" dirty="0"/>
              <a:t>Click to edit Master title style</a:t>
            </a:r>
          </a:p>
        </p:txBody>
      </p:sp>
      <p:sp>
        <p:nvSpPr>
          <p:cNvPr id="3" name="Content"/>
          <p:cNvSpPr>
            <a:spLocks noGrp="1"/>
          </p:cNvSpPr>
          <p:nvPr>
            <p:ph idx="1"/>
          </p:nvPr>
        </p:nvSpPr>
        <p:spPr bwMode="gray">
          <a:xfrm>
            <a:off x="687526" y="1607853"/>
            <a:ext cx="8224699" cy="4726300"/>
          </a:xfrm>
        </p:spPr>
        <p:txBody>
          <a:bodyPr/>
          <a:lstStyle>
            <a:lvl1pPr marL="233363" indent="-233363">
              <a:buFont typeface="Arial" panose="020B0604020202020204" pitchFamily="34" charset="0"/>
              <a:buChar char="•"/>
              <a:defRPr>
                <a:solidFill>
                  <a:schemeClr val="tx2"/>
                </a:solidFill>
                <a:latin typeface="+mn-lt"/>
                <a:cs typeface="Franklin Gothic Book" pitchFamily="34" charset="0"/>
              </a:defRPr>
            </a:lvl1pPr>
            <a:lvl2pPr>
              <a:defRPr sz="1800">
                <a:solidFill>
                  <a:schemeClr val="tx2"/>
                </a:solidFill>
                <a:latin typeface="+mn-lt"/>
                <a:cs typeface="Franklin Gothic Book" pitchFamily="34" charset="0"/>
              </a:defRPr>
            </a:lvl2pPr>
            <a:lvl3pPr>
              <a:defRPr sz="1400" baseline="0">
                <a:solidFill>
                  <a:schemeClr val="tx2"/>
                </a:solidFill>
                <a:latin typeface="+mn-lt"/>
                <a:cs typeface="Franklin Gothic Book" pitchFamily="34" charset="0"/>
              </a:defRPr>
            </a:lvl3pPr>
            <a:lvl4pPr marL="915988" indent="-228600">
              <a:defRPr sz="1400" baseline="0">
                <a:solidFill>
                  <a:schemeClr val="tx2"/>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ource"/>
          <p:cNvSpPr>
            <a:spLocks noGrp="1"/>
          </p:cNvSpPr>
          <p:nvPr>
            <p:ph type="body" sz="quarter" idx="11" hasCustomPrompt="1"/>
          </p:nvPr>
        </p:nvSpPr>
        <p:spPr>
          <a:xfrm>
            <a:off x="687388" y="6026376"/>
            <a:ext cx="8224837" cy="307777"/>
          </a:xfrm>
        </p:spPr>
        <p:txBody>
          <a:bodyPr anchor="b" anchorCtr="0">
            <a:spAutoFit/>
          </a:bodyPr>
          <a:lstStyle>
            <a:lvl1pPr marL="0" indent="0">
              <a:buNone/>
              <a:defRPr sz="1000"/>
            </a:lvl1pPr>
            <a:lvl2pPr marL="228600" indent="0">
              <a:buNone/>
              <a:defRPr sz="1000"/>
            </a:lvl2pPr>
            <a:lvl3pPr marL="458788" indent="0">
              <a:buNone/>
              <a:defRPr sz="1000"/>
            </a:lvl3pPr>
            <a:lvl4pPr marL="685800" indent="0">
              <a:buNone/>
              <a:defRPr sz="1000"/>
            </a:lvl4pPr>
            <a:lvl5pPr marL="914400" indent="0">
              <a:buNone/>
              <a:defRPr sz="1000"/>
            </a:lvl5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4" name="Slide Number"/>
          <p:cNvSpPr>
            <a:spLocks noGrp="1"/>
          </p:cNvSpPr>
          <p:nvPr>
            <p:ph type="sldNum" sz="quarter" idx="10"/>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5866916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Source">
    <p:spTree>
      <p:nvGrpSpPr>
        <p:cNvPr id="1" name=""/>
        <p:cNvGrpSpPr/>
        <p:nvPr/>
      </p:nvGrpSpPr>
      <p:grpSpPr>
        <a:xfrm>
          <a:off x="0" y="0"/>
          <a:ext cx="0" cy="0"/>
          <a:chOff x="0" y="0"/>
          <a:chExt cx="0" cy="0"/>
        </a:xfrm>
      </p:grpSpPr>
      <p:cxnSp>
        <p:nvCxnSpPr>
          <p:cNvPr id="66" name="Rule"/>
          <p:cNvCxnSpPr/>
          <p:nvPr userDrawn="1"/>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p:txBody>
          <a:bodyPr/>
          <a:lstStyle/>
          <a:p>
            <a:r>
              <a:rPr lang="en-US" dirty="0"/>
              <a:t>Click to edit Master title style</a:t>
            </a:r>
          </a:p>
        </p:txBody>
      </p:sp>
      <p:sp>
        <p:nvSpPr>
          <p:cNvPr id="40" name="Content Right"/>
          <p:cNvSpPr>
            <a:spLocks noGrp="1"/>
          </p:cNvSpPr>
          <p:nvPr>
            <p:ph sz="quarter" idx="12"/>
          </p:nvPr>
        </p:nvSpPr>
        <p:spPr>
          <a:xfrm>
            <a:off x="687387" y="1599874"/>
            <a:ext cx="3994151" cy="4723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Content Left"/>
          <p:cNvSpPr>
            <a:spLocks noGrp="1"/>
          </p:cNvSpPr>
          <p:nvPr>
            <p:ph sz="quarter" idx="13"/>
          </p:nvPr>
        </p:nvSpPr>
        <p:spPr>
          <a:xfrm>
            <a:off x="4913314" y="1599874"/>
            <a:ext cx="3998912" cy="4723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ource"/>
          <p:cNvSpPr>
            <a:spLocks noGrp="1"/>
          </p:cNvSpPr>
          <p:nvPr>
            <p:ph type="body" sz="quarter" idx="14" hasCustomPrompt="1"/>
          </p:nvPr>
        </p:nvSpPr>
        <p:spPr>
          <a:xfrm>
            <a:off x="687388" y="6015236"/>
            <a:ext cx="8224837" cy="307777"/>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5" name="Slide Number"/>
          <p:cNvSpPr>
            <a:spLocks noGrp="1"/>
          </p:cNvSpPr>
          <p:nvPr>
            <p:ph type="sldNum" sz="quarter" idx="11"/>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4582289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 Line Title, First Level No Bullet, Source">
    <p:spTree>
      <p:nvGrpSpPr>
        <p:cNvPr id="1" name=""/>
        <p:cNvGrpSpPr/>
        <p:nvPr/>
      </p:nvGrpSpPr>
      <p:grpSpPr>
        <a:xfrm>
          <a:off x="0" y="0"/>
          <a:ext cx="0" cy="0"/>
          <a:chOff x="0" y="0"/>
          <a:chExt cx="0" cy="0"/>
        </a:xfrm>
      </p:grpSpPr>
      <p:cxnSp>
        <p:nvCxnSpPr>
          <p:cNvPr id="20" name="Rule"/>
          <p:cNvCxnSpPr/>
          <p:nvPr userDrawn="1"/>
        </p:nvCxnSpPr>
        <p:spPr>
          <a:xfrm>
            <a:off x="687389"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687388" y="365759"/>
            <a:ext cx="8224837" cy="487584"/>
          </a:xfrm>
        </p:spPr>
        <p:txBody>
          <a:bodyPr/>
          <a:lstStyle>
            <a:lvl1pPr>
              <a:defRPr>
                <a:solidFill>
                  <a:schemeClr val="bg2">
                    <a:lumMod val="75000"/>
                  </a:schemeClr>
                </a:solidFill>
              </a:defRPr>
            </a:lvl1pPr>
          </a:lstStyle>
          <a:p>
            <a:r>
              <a:rPr lang="en-US" dirty="0"/>
              <a:t>Click to edit Master title style</a:t>
            </a:r>
          </a:p>
        </p:txBody>
      </p:sp>
      <p:sp>
        <p:nvSpPr>
          <p:cNvPr id="3" name="Content"/>
          <p:cNvSpPr>
            <a:spLocks noGrp="1"/>
          </p:cNvSpPr>
          <p:nvPr userDrawn="1">
            <p:ph idx="1"/>
          </p:nvPr>
        </p:nvSpPr>
        <p:spPr>
          <a:xfrm>
            <a:off x="687388" y="1079185"/>
            <a:ext cx="8224837" cy="5246813"/>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6" name="Source"/>
          <p:cNvSpPr>
            <a:spLocks noGrp="1"/>
          </p:cNvSpPr>
          <p:nvPr>
            <p:ph type="body" sz="quarter" idx="11" hasCustomPrompt="1"/>
          </p:nvPr>
        </p:nvSpPr>
        <p:spPr>
          <a:xfrm>
            <a:off x="687388" y="6019610"/>
            <a:ext cx="8224837" cy="306388"/>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4" name="Slide Number"/>
          <p:cNvSpPr>
            <a:spLocks noGrp="1"/>
          </p:cNvSpPr>
          <p:nvPr userDrawn="1">
            <p:ph type="sldNum" sz="quarter" idx="10"/>
          </p:nvPr>
        </p:nvSpPr>
        <p:spPr>
          <a:xfrm>
            <a:off x="8771161" y="6666757"/>
            <a:ext cx="141064" cy="138499"/>
          </a:xfrm>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959610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ngle Line Title, Bulleted Text, Source">
    <p:spTree>
      <p:nvGrpSpPr>
        <p:cNvPr id="1" name=""/>
        <p:cNvGrpSpPr/>
        <p:nvPr/>
      </p:nvGrpSpPr>
      <p:grpSpPr>
        <a:xfrm>
          <a:off x="0" y="0"/>
          <a:ext cx="0" cy="0"/>
          <a:chOff x="0" y="0"/>
          <a:chExt cx="0" cy="0"/>
        </a:xfrm>
      </p:grpSpPr>
      <p:cxnSp>
        <p:nvCxnSpPr>
          <p:cNvPr id="64" name="Rule"/>
          <p:cNvCxnSpPr/>
          <p:nvPr userDrawn="1"/>
        </p:nvCxnSpPr>
        <p:spPr>
          <a:xfrm>
            <a:off x="687389"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687388" y="365759"/>
            <a:ext cx="8224837" cy="486677"/>
          </a:xfrm>
        </p:spPr>
        <p:txBody>
          <a:bodyPr/>
          <a:lstStyle/>
          <a:p>
            <a:r>
              <a:rPr lang="en-US" dirty="0"/>
              <a:t>Click to edit Master title style</a:t>
            </a:r>
          </a:p>
        </p:txBody>
      </p:sp>
      <p:sp>
        <p:nvSpPr>
          <p:cNvPr id="20" name="Content"/>
          <p:cNvSpPr>
            <a:spLocks noGrp="1"/>
          </p:cNvSpPr>
          <p:nvPr userDrawn="1">
            <p:ph sz="quarter" idx="11"/>
          </p:nvPr>
        </p:nvSpPr>
        <p:spPr>
          <a:xfrm>
            <a:off x="687388" y="1074693"/>
            <a:ext cx="8224837"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Source"/>
          <p:cNvSpPr>
            <a:spLocks noGrp="1"/>
          </p:cNvSpPr>
          <p:nvPr>
            <p:ph type="body" sz="quarter" idx="12" hasCustomPrompt="1"/>
          </p:nvPr>
        </p:nvSpPr>
        <p:spPr>
          <a:xfrm>
            <a:off x="687388" y="6018411"/>
            <a:ext cx="8224837" cy="307777"/>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userDrawn="1">
            <p:ph type="sldNum" sz="quarter" idx="10"/>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652592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2" name="Title 1"/>
          <p:cNvSpPr>
            <a:spLocks noGrp="1"/>
          </p:cNvSpPr>
          <p:nvPr>
            <p:ph type="title"/>
          </p:nvPr>
        </p:nvSpPr>
        <p:spPr>
          <a:xfrm>
            <a:off x="683811" y="905710"/>
            <a:ext cx="8228413" cy="178510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a:xfrm>
            <a:off x="6419849" y="6766375"/>
            <a:ext cx="2492375" cy="123111"/>
          </a:xfrm>
          <a:prstGeom prst="rect">
            <a:avLst/>
          </a:prstGeom>
        </p:spPr>
        <p:txBody>
          <a:bodyPr/>
          <a:lstStyle>
            <a:lvl1pPr>
              <a:defRPr>
                <a:solidFill>
                  <a:schemeClr val="tx2">
                    <a:lumMod val="75000"/>
                  </a:schemeClr>
                </a:solidFill>
              </a:defRPr>
            </a:lvl1pPr>
          </a:lstStyle>
          <a:p>
            <a:endParaRPr lang="en-US" dirty="0">
              <a:solidFill>
                <a:srgbClr val="2F68A4">
                  <a:lumMod val="75000"/>
                </a:srgbClr>
              </a:solidFill>
            </a:endParaRPr>
          </a:p>
        </p:txBody>
      </p:sp>
      <p:sp>
        <p:nvSpPr>
          <p:cNvPr id="4" name="Footer Placeholder 3"/>
          <p:cNvSpPr>
            <a:spLocks noGrp="1"/>
          </p:cNvSpPr>
          <p:nvPr>
            <p:ph type="ftr" sz="quarter" idx="11"/>
          </p:nvPr>
        </p:nvSpPr>
        <p:spPr>
          <a:xfrm>
            <a:off x="5328340" y="6656743"/>
            <a:ext cx="3583885" cy="107722"/>
          </a:xfrm>
        </p:spPr>
        <p:txBody>
          <a:bodyPr/>
          <a:lstStyle>
            <a:lvl1pPr>
              <a:defRPr sz="700"/>
            </a:lvl1pPr>
          </a:lstStyle>
          <a:p>
            <a:endParaRPr lang="en-US" dirty="0">
              <a:solidFill>
                <a:prstClr val="black">
                  <a:tint val="75000"/>
                </a:prstClr>
              </a:solidFill>
            </a:endParaRPr>
          </a:p>
        </p:txBody>
      </p:sp>
      <p:sp>
        <p:nvSpPr>
          <p:cNvPr id="6" name="Text Placeholder 5"/>
          <p:cNvSpPr>
            <a:spLocks noGrp="1"/>
          </p:cNvSpPr>
          <p:nvPr>
            <p:ph type="body" sz="quarter" idx="12"/>
          </p:nvPr>
        </p:nvSpPr>
        <p:spPr>
          <a:xfrm>
            <a:off x="687388" y="2938998"/>
            <a:ext cx="8224837" cy="2486835"/>
          </a:xfrm>
        </p:spPr>
        <p:txBody>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01549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ngle Line Title, Two Column, Source">
    <p:spTree>
      <p:nvGrpSpPr>
        <p:cNvPr id="1" name=""/>
        <p:cNvGrpSpPr/>
        <p:nvPr/>
      </p:nvGrpSpPr>
      <p:grpSpPr>
        <a:xfrm>
          <a:off x="0" y="0"/>
          <a:ext cx="0" cy="0"/>
          <a:chOff x="0" y="0"/>
          <a:chExt cx="0" cy="0"/>
        </a:xfrm>
      </p:grpSpPr>
      <p:cxnSp>
        <p:nvCxnSpPr>
          <p:cNvPr id="64" name="Rule"/>
          <p:cNvCxnSpPr/>
          <p:nvPr userDrawn="1"/>
        </p:nvCxnSpPr>
        <p:spPr>
          <a:xfrm>
            <a:off x="687389"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687388" y="365759"/>
            <a:ext cx="8224837" cy="486677"/>
          </a:xfrm>
        </p:spPr>
        <p:txBody>
          <a:bodyPr/>
          <a:lstStyle/>
          <a:p>
            <a:r>
              <a:rPr lang="en-US" dirty="0"/>
              <a:t>Click to edit Master title style</a:t>
            </a:r>
          </a:p>
        </p:txBody>
      </p:sp>
      <p:sp>
        <p:nvSpPr>
          <p:cNvPr id="20" name="Content Left"/>
          <p:cNvSpPr>
            <a:spLocks noGrp="1"/>
          </p:cNvSpPr>
          <p:nvPr userDrawn="1">
            <p:ph sz="quarter" idx="11"/>
          </p:nvPr>
        </p:nvSpPr>
        <p:spPr>
          <a:xfrm>
            <a:off x="687388" y="1074693"/>
            <a:ext cx="3992563"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Content Right"/>
          <p:cNvSpPr>
            <a:spLocks noGrp="1"/>
          </p:cNvSpPr>
          <p:nvPr>
            <p:ph sz="quarter" idx="12"/>
          </p:nvPr>
        </p:nvSpPr>
        <p:spPr>
          <a:xfrm>
            <a:off x="4913313" y="1082675"/>
            <a:ext cx="3998912" cy="5243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ource"/>
          <p:cNvSpPr>
            <a:spLocks noGrp="1"/>
          </p:cNvSpPr>
          <p:nvPr>
            <p:ph type="body" sz="quarter" idx="13" hasCustomPrompt="1"/>
          </p:nvPr>
        </p:nvSpPr>
        <p:spPr>
          <a:xfrm>
            <a:off x="687388" y="6018411"/>
            <a:ext cx="8224837" cy="307777"/>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userDrawn="1">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9475732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 Rule, Source">
    <p:spTree>
      <p:nvGrpSpPr>
        <p:cNvPr id="1" name=""/>
        <p:cNvGrpSpPr/>
        <p:nvPr/>
      </p:nvGrpSpPr>
      <p:grpSpPr>
        <a:xfrm>
          <a:off x="0" y="0"/>
          <a:ext cx="0" cy="0"/>
          <a:chOff x="0" y="0"/>
          <a:chExt cx="0" cy="0"/>
        </a:xfrm>
      </p:grpSpPr>
      <p:sp>
        <p:nvSpPr>
          <p:cNvPr id="3" name="Title"/>
          <p:cNvSpPr>
            <a:spLocks noGrp="1"/>
          </p:cNvSpPr>
          <p:nvPr userDrawn="1">
            <p:ph type="title"/>
          </p:nvPr>
        </p:nvSpPr>
        <p:spPr>
          <a:xfrm>
            <a:off x="687388" y="364089"/>
            <a:ext cx="8224837" cy="488348"/>
          </a:xfrm>
        </p:spPr>
        <p:txBody>
          <a:bodyPr/>
          <a:lstStyle/>
          <a:p>
            <a:r>
              <a:rPr lang="en-US" dirty="0"/>
              <a:t>Click to edit Master title style</a:t>
            </a:r>
          </a:p>
        </p:txBody>
      </p:sp>
      <p:sp>
        <p:nvSpPr>
          <p:cNvPr id="20" name="Content"/>
          <p:cNvSpPr>
            <a:spLocks noGrp="1"/>
          </p:cNvSpPr>
          <p:nvPr userDrawn="1">
            <p:ph sz="quarter" idx="11"/>
          </p:nvPr>
        </p:nvSpPr>
        <p:spPr>
          <a:xfrm>
            <a:off x="687388" y="1074693"/>
            <a:ext cx="8224837"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Source"/>
          <p:cNvSpPr>
            <a:spLocks noGrp="1"/>
          </p:cNvSpPr>
          <p:nvPr>
            <p:ph type="body" sz="quarter" idx="12" hasCustomPrompt="1"/>
          </p:nvPr>
        </p:nvSpPr>
        <p:spPr>
          <a:xfrm>
            <a:off x="687388" y="6018411"/>
            <a:ext cx="8224837" cy="307777"/>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userDrawn="1">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9376607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ac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687388" y="2362081"/>
            <a:ext cx="8224837" cy="2964023"/>
          </a:xfrm>
        </p:spPr>
        <p:txBody>
          <a:bodyPr/>
          <a:lstStyle>
            <a:lvl1pPr>
              <a:defRPr lang="en-US" sz="2000" kern="1200" dirty="0">
                <a:solidFill>
                  <a:schemeClr val="bg1"/>
                </a:solidFill>
                <a:latin typeface="+mn-lt"/>
                <a:ea typeface="Arial" pitchFamily="34" charset="0"/>
                <a:cs typeface="Arial" pitchFamily="34" charset="0"/>
              </a:defRPr>
            </a:lvl1pPr>
          </a:lstStyle>
          <a:p>
            <a:pPr marL="0" lvl="0" indent="0" algn="l" rtl="0" eaLnBrk="0" fontAlgn="base" hangingPunct="0">
              <a:spcBef>
                <a:spcPts val="0"/>
              </a:spcBef>
              <a:spcAft>
                <a:spcPts val="0"/>
              </a:spcAft>
              <a:buClr>
                <a:schemeClr val="tx2"/>
              </a:buClr>
              <a:buFont typeface="Arial" pitchFamily="34" charset="0"/>
              <a:buNone/>
            </a:pPr>
            <a:r>
              <a:rPr lang="en-US" dirty="0"/>
              <a:t>Click to edit Master text styles</a:t>
            </a:r>
          </a:p>
          <a:p>
            <a:pPr marL="0" lvl="0" indent="0" algn="l" rtl="0" eaLnBrk="0" fontAlgn="base" hangingPunct="0">
              <a:spcBef>
                <a:spcPts val="0"/>
              </a:spcBef>
              <a:spcAft>
                <a:spcPts val="0"/>
              </a:spcAft>
              <a:buClr>
                <a:schemeClr val="tx2"/>
              </a:buClr>
              <a:buFont typeface="Arial" pitchFamily="34" charset="0"/>
              <a:buNone/>
            </a:pPr>
            <a:r>
              <a:rPr lang="en-US" dirty="0"/>
              <a:t>Second level</a:t>
            </a:r>
          </a:p>
          <a:p>
            <a:pPr marL="0" lvl="0" indent="0" algn="l" rtl="0" eaLnBrk="0" fontAlgn="base" hangingPunct="0">
              <a:spcBef>
                <a:spcPts val="0"/>
              </a:spcBef>
              <a:spcAft>
                <a:spcPts val="0"/>
              </a:spcAft>
              <a:buClr>
                <a:schemeClr val="tx2"/>
              </a:buClr>
              <a:buFont typeface="Arial" pitchFamily="34" charset="0"/>
              <a:buNone/>
            </a:pPr>
            <a:r>
              <a:rPr lang="en-US" dirty="0"/>
              <a:t>Third level</a:t>
            </a:r>
          </a:p>
          <a:p>
            <a:pPr marL="0" lvl="0" indent="0" algn="l" rtl="0" eaLnBrk="0" fontAlgn="base" hangingPunct="0">
              <a:spcBef>
                <a:spcPts val="0"/>
              </a:spcBef>
              <a:spcAft>
                <a:spcPts val="0"/>
              </a:spcAft>
              <a:buClr>
                <a:schemeClr val="tx2"/>
              </a:buClr>
              <a:buFont typeface="Arial" pitchFamily="34" charset="0"/>
              <a:buNone/>
            </a:pPr>
            <a:r>
              <a:rPr lang="en-US" dirty="0"/>
              <a:t>Fourth level</a:t>
            </a:r>
          </a:p>
          <a:p>
            <a:pPr marL="0" lvl="0" indent="0" algn="l" rtl="0" eaLnBrk="0" fontAlgn="base" hangingPunct="0">
              <a:spcBef>
                <a:spcPts val="0"/>
              </a:spcBef>
              <a:spcAft>
                <a:spcPts val="0"/>
              </a:spcAft>
              <a:buClr>
                <a:schemeClr val="tx2"/>
              </a:buClr>
              <a:buFont typeface="Arial" pitchFamily="34" charset="0"/>
              <a:buNone/>
            </a:pPr>
            <a:r>
              <a:rPr lang="en-US" dirty="0"/>
              <a:t>Fifth level</a:t>
            </a:r>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8890593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5" name="Slide Number Placeholder 1">
            <a:extLst>
              <a:ext uri="{FF2B5EF4-FFF2-40B4-BE49-F238E27FC236}">
                <a16:creationId xmlns:a16="http://schemas.microsoft.com/office/drawing/2014/main" id="{5AE8D073-3193-4F92-A10F-6334B31CFCAC}"/>
              </a:ext>
            </a:extLst>
          </p:cNvPr>
          <p:cNvSpPr>
            <a:spLocks noGrp="1"/>
          </p:cNvSpPr>
          <p:nvPr>
            <p:ph type="sldNum" sz="quarter" idx="11"/>
          </p:nvPr>
        </p:nvSpPr>
        <p:spPr>
          <a:xfrm>
            <a:off x="8771161" y="6675975"/>
            <a:ext cx="141064" cy="138499"/>
          </a:xfrm>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2010324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1">
            <a:extLst>
              <a:ext uri="{FF2B5EF4-FFF2-40B4-BE49-F238E27FC236}">
                <a16:creationId xmlns:a16="http://schemas.microsoft.com/office/drawing/2014/main" id="{A5B7E4DF-D3F6-473B-B2AC-A2E166990CAE}"/>
              </a:ext>
            </a:extLst>
          </p:cNvPr>
          <p:cNvSpPr>
            <a:spLocks noGrp="1"/>
          </p:cNvSpPr>
          <p:nvPr>
            <p:ph type="sldNum" sz="quarter" idx="11"/>
          </p:nvPr>
        </p:nvSpPr>
        <p:spPr>
          <a:xfrm>
            <a:off x="8771161" y="6675975"/>
            <a:ext cx="141064" cy="138499"/>
          </a:xfrm>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2111662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2"/>
            <a:ext cx="8905460" cy="5096787"/>
          </a:xfrm>
        </p:spPr>
        <p:txBody>
          <a:bodyPr/>
          <a:lstStyle/>
          <a:p>
            <a:endParaRPr lang="en-US" dirty="0"/>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
        <p:nvSpPr>
          <p:cNvPr id="3" name="Title 2"/>
          <p:cNvSpPr>
            <a:spLocks noGrp="1"/>
          </p:cNvSpPr>
          <p:nvPr>
            <p:ph type="title"/>
          </p:nvPr>
        </p:nvSpPr>
        <p:spPr>
          <a:xfrm>
            <a:off x="122387" y="314394"/>
            <a:ext cx="8906256" cy="361468"/>
          </a:xfrm>
        </p:spPr>
        <p:txBody>
          <a:bodyPr>
            <a:normAutofit/>
          </a:bodyPr>
          <a:lstStyle>
            <a:lvl1pPr algn="ctr">
              <a:defRPr sz="2200" b="1"/>
            </a:lvl1pPr>
          </a:lstStyle>
          <a:p>
            <a:r>
              <a:rPr lang="en-US" dirty="0"/>
              <a:t>Click to edit Master title style</a:t>
            </a:r>
          </a:p>
        </p:txBody>
      </p:sp>
    </p:spTree>
    <p:extLst>
      <p:ext uri="{BB962C8B-B14F-4D97-AF65-F5344CB8AC3E}">
        <p14:creationId xmlns:p14="http://schemas.microsoft.com/office/powerpoint/2010/main" val="9167268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5" name="Slide Number Placeholder 1">
            <a:extLst>
              <a:ext uri="{FF2B5EF4-FFF2-40B4-BE49-F238E27FC236}">
                <a16:creationId xmlns:a16="http://schemas.microsoft.com/office/drawing/2014/main" id="{6815422B-6011-4EB4-B6F9-49F326CF67FB}"/>
              </a:ext>
            </a:extLst>
          </p:cNvPr>
          <p:cNvSpPr>
            <a:spLocks noGrp="1"/>
          </p:cNvSpPr>
          <p:nvPr>
            <p:ph type="sldNum" sz="quarter" idx="11"/>
          </p:nvPr>
        </p:nvSpPr>
        <p:spPr>
          <a:xfrm>
            <a:off x="8771161" y="6675975"/>
            <a:ext cx="141064" cy="138499"/>
          </a:xfrm>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2897171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a:t>Click to edit Master title style</a:t>
            </a:r>
          </a:p>
        </p:txBody>
      </p:sp>
      <p:sp>
        <p:nvSpPr>
          <p:cNvPr id="7" name="Slide Number Placeholder 1">
            <a:extLst>
              <a:ext uri="{FF2B5EF4-FFF2-40B4-BE49-F238E27FC236}">
                <a16:creationId xmlns:a16="http://schemas.microsoft.com/office/drawing/2014/main" id="{CD070FF7-675B-45DA-AB4D-FDB5570929F0}"/>
              </a:ext>
            </a:extLst>
          </p:cNvPr>
          <p:cNvSpPr>
            <a:spLocks noGrp="1"/>
          </p:cNvSpPr>
          <p:nvPr>
            <p:ph type="sldNum" sz="quarter" idx="11"/>
          </p:nvPr>
        </p:nvSpPr>
        <p:spPr>
          <a:xfrm>
            <a:off x="8771161" y="6675975"/>
            <a:ext cx="141064" cy="138499"/>
          </a:xfrm>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796533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1">
            <a:extLst>
              <a:ext uri="{FF2B5EF4-FFF2-40B4-BE49-F238E27FC236}">
                <a16:creationId xmlns:a16="http://schemas.microsoft.com/office/drawing/2014/main" id="{2154633A-D7BD-4DCB-BE13-7536CCED0A15}"/>
              </a:ext>
            </a:extLst>
          </p:cNvPr>
          <p:cNvSpPr>
            <a:spLocks noGrp="1"/>
          </p:cNvSpPr>
          <p:nvPr>
            <p:ph type="sldNum" sz="quarter" idx="11"/>
          </p:nvPr>
        </p:nvSpPr>
        <p:spPr>
          <a:xfrm>
            <a:off x="8771161" y="6675975"/>
            <a:ext cx="141064" cy="138499"/>
          </a:xfrm>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2506829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a:t>Click to edit Master text styles</a:t>
            </a:r>
          </a:p>
        </p:txBody>
      </p:sp>
      <p:sp>
        <p:nvSpPr>
          <p:cNvPr id="5" name="Title 4"/>
          <p:cNvSpPr>
            <a:spLocks noGrp="1"/>
          </p:cNvSpPr>
          <p:nvPr>
            <p:ph type="title"/>
          </p:nvPr>
        </p:nvSpPr>
        <p:spPr/>
        <p:txBody>
          <a:body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3409B63F-CFE0-4E5A-8094-67E053D45CC6}"/>
              </a:ext>
            </a:extLst>
          </p:cNvPr>
          <p:cNvSpPr>
            <a:spLocks noGrp="1"/>
          </p:cNvSpPr>
          <p:nvPr>
            <p:ph type="sldNum" sz="quarter" idx="11"/>
          </p:nvPr>
        </p:nvSpPr>
        <p:spPr>
          <a:xfrm>
            <a:off x="8771161" y="6675975"/>
            <a:ext cx="141064" cy="138499"/>
          </a:xfrm>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17802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a:prstGeom prst="rect">
            <a:avLst/>
          </a:prstGeo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5835254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687388" y="2362081"/>
            <a:ext cx="8224837" cy="2964023"/>
          </a:xfrm>
        </p:spPr>
        <p:txBody>
          <a:bodyPr/>
          <a:lstStyle>
            <a:lvl1pPr>
              <a:defRPr lang="en-US" sz="2000" kern="1200" dirty="0">
                <a:solidFill>
                  <a:schemeClr val="bg1"/>
                </a:solidFill>
                <a:latin typeface="+mn-lt"/>
                <a:ea typeface="Arial" pitchFamily="34" charset="0"/>
                <a:cs typeface="Arial" pitchFamily="34" charset="0"/>
              </a:defRPr>
            </a:lvl1pPr>
          </a:lstStyle>
          <a:p>
            <a:pPr marL="0" lvl="0" indent="0" algn="l" rtl="0" eaLnBrk="0" fontAlgn="base" hangingPunct="0">
              <a:spcBef>
                <a:spcPts val="0"/>
              </a:spcBef>
              <a:spcAft>
                <a:spcPts val="0"/>
              </a:spcAft>
              <a:buClr>
                <a:schemeClr val="tx2"/>
              </a:buClr>
              <a:buFont typeface="Arial" pitchFamily="34" charset="0"/>
              <a:buNone/>
            </a:pPr>
            <a:r>
              <a:rPr lang="en-US" dirty="0"/>
              <a:t>Click to edit Master text styles</a:t>
            </a:r>
          </a:p>
          <a:p>
            <a:pPr marL="0" lvl="0" indent="0" algn="l" rtl="0" eaLnBrk="0" fontAlgn="base" hangingPunct="0">
              <a:spcBef>
                <a:spcPts val="0"/>
              </a:spcBef>
              <a:spcAft>
                <a:spcPts val="0"/>
              </a:spcAft>
              <a:buClr>
                <a:schemeClr val="tx2"/>
              </a:buClr>
              <a:buFont typeface="Arial" pitchFamily="34" charset="0"/>
              <a:buNone/>
            </a:pPr>
            <a:r>
              <a:rPr lang="en-US" dirty="0"/>
              <a:t>Second level</a:t>
            </a:r>
          </a:p>
          <a:p>
            <a:pPr marL="0" lvl="0" indent="0" algn="l" rtl="0" eaLnBrk="0" fontAlgn="base" hangingPunct="0">
              <a:spcBef>
                <a:spcPts val="0"/>
              </a:spcBef>
              <a:spcAft>
                <a:spcPts val="0"/>
              </a:spcAft>
              <a:buClr>
                <a:schemeClr val="tx2"/>
              </a:buClr>
              <a:buFont typeface="Arial" pitchFamily="34" charset="0"/>
              <a:buNone/>
            </a:pPr>
            <a:r>
              <a:rPr lang="en-US" dirty="0"/>
              <a:t>Third level</a:t>
            </a:r>
          </a:p>
          <a:p>
            <a:pPr marL="0" lvl="0" indent="0" algn="l" rtl="0" eaLnBrk="0" fontAlgn="base" hangingPunct="0">
              <a:spcBef>
                <a:spcPts val="0"/>
              </a:spcBef>
              <a:spcAft>
                <a:spcPts val="0"/>
              </a:spcAft>
              <a:buClr>
                <a:schemeClr val="tx2"/>
              </a:buClr>
              <a:buFont typeface="Arial" pitchFamily="34" charset="0"/>
              <a:buNone/>
            </a:pPr>
            <a:r>
              <a:rPr lang="en-US" dirty="0"/>
              <a:t>Fourth level</a:t>
            </a:r>
          </a:p>
          <a:p>
            <a:pPr marL="0" lvl="0" indent="0" algn="l" rtl="0" eaLnBrk="0" fontAlgn="base" hangingPunct="0">
              <a:spcBef>
                <a:spcPts val="0"/>
              </a:spcBef>
              <a:spcAft>
                <a:spcPts val="0"/>
              </a:spcAft>
              <a:buClr>
                <a:schemeClr val="tx2"/>
              </a:buClr>
              <a:buFont typeface="Arial" pitchFamily="34" charset="0"/>
              <a:buNone/>
            </a:pPr>
            <a:r>
              <a:rPr lang="en-US" dirty="0"/>
              <a:t>Fifth level</a:t>
            </a:r>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a:xfrm>
            <a:off x="8755130" y="6507316"/>
            <a:ext cx="157094" cy="153888"/>
          </a:xfrm>
          <a:prstGeom prst="rect">
            <a:avLst/>
          </a:prstGeom>
        </p:spPr>
        <p:txBody>
          <a:bodyPr wrap="none"/>
          <a:lstStyle>
            <a:lvl1pPr>
              <a:defRPr sz="1000"/>
            </a:lvl1pPr>
          </a:lstStyle>
          <a:p>
            <a:fld id="{A1A8B8B9-B651-4439-A868-E8F04EF81465}" type="slidenum">
              <a:rPr lang="en-US" smtClean="0">
                <a:solidFill>
                  <a:srgbClr val="1F497D">
                    <a:lumMod val="75000"/>
                  </a:srgbClr>
                </a:solidFill>
              </a:rPr>
              <a:pPr/>
              <a:t>‹#›</a:t>
            </a:fld>
            <a:endParaRPr lang="en-US" dirty="0">
              <a:solidFill>
                <a:srgbClr val="1F497D">
                  <a:lumMod val="75000"/>
                </a:srgbClr>
              </a:solidFill>
            </a:endParaRPr>
          </a:p>
        </p:txBody>
      </p:sp>
    </p:spTree>
    <p:extLst>
      <p:ext uri="{BB962C8B-B14F-4D97-AF65-F5344CB8AC3E}">
        <p14:creationId xmlns:p14="http://schemas.microsoft.com/office/powerpoint/2010/main" val="335754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a:xfrm>
            <a:off x="687388" y="3618527"/>
            <a:ext cx="8229600" cy="769441"/>
          </a:xfrm>
        </p:spPr>
        <p:txBody>
          <a:bodyPr/>
          <a:lstStyle>
            <a:lvl1pPr algn="l">
              <a:defRPr>
                <a:latin typeface="+mj-lt"/>
              </a:defRPr>
            </a:lvl1pPr>
          </a:lstStyle>
          <a:p>
            <a:r>
              <a:rPr lang="en-US" dirty="0"/>
              <a:t>Click to edit Master title style</a:t>
            </a:r>
          </a:p>
        </p:txBody>
      </p:sp>
      <p:sp>
        <p:nvSpPr>
          <p:cNvPr id="3" name="Content Placeholder 2"/>
          <p:cNvSpPr>
            <a:spLocks noGrp="1"/>
          </p:cNvSpPr>
          <p:nvPr>
            <p:ph idx="1"/>
          </p:nvPr>
        </p:nvSpPr>
        <p:spPr>
          <a:xfrm>
            <a:off x="687388" y="4616570"/>
            <a:ext cx="8229600" cy="1063752"/>
          </a:xfrm>
          <a:prstGeom prst="rect">
            <a:avLst/>
          </a:prstGeom>
        </p:spPr>
        <p:txBody>
          <a:bodyPr/>
          <a:lstStyle/>
          <a:p>
            <a:pPr lvl="0"/>
            <a:r>
              <a:rPr lang="en-US" dirty="0"/>
              <a:t>Click to edit Master text styles</a:t>
            </a:r>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980253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2"/>
            <a:ext cx="8905460" cy="5096787"/>
          </a:xfrm>
        </p:spPr>
        <p:txBody>
          <a:bodyPr/>
          <a:lstStyle/>
          <a:p>
            <a:endParaRPr lang="en-US" dirty="0"/>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
        <p:nvSpPr>
          <p:cNvPr id="3" name="Title 2"/>
          <p:cNvSpPr>
            <a:spLocks noGrp="1"/>
          </p:cNvSpPr>
          <p:nvPr>
            <p:ph type="title"/>
          </p:nvPr>
        </p:nvSpPr>
        <p:spPr>
          <a:xfrm>
            <a:off x="122387" y="314394"/>
            <a:ext cx="8906256" cy="361468"/>
          </a:xfrm>
        </p:spPr>
        <p:txBody>
          <a:bodyPr>
            <a:normAutofit/>
          </a:bodyPr>
          <a:lstStyle>
            <a:lvl1pPr algn="ctr">
              <a:defRPr sz="2200" b="1"/>
            </a:lvl1pPr>
          </a:lstStyle>
          <a:p>
            <a:r>
              <a:rPr lang="en-US" dirty="0"/>
              <a:t>Click to edit Master title style</a:t>
            </a:r>
          </a:p>
        </p:txBody>
      </p:sp>
    </p:spTree>
    <p:extLst>
      <p:ext uri="{BB962C8B-B14F-4D97-AF65-F5344CB8AC3E}">
        <p14:creationId xmlns:p14="http://schemas.microsoft.com/office/powerpoint/2010/main" val="3067971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473109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cxnSp>
        <p:nvCxnSpPr>
          <p:cNvPr id="45" name="Rule"/>
          <p:cNvCxnSpPr/>
          <p:nvPr userDrawn="1"/>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687388" y="882532"/>
            <a:ext cx="8224837" cy="492443"/>
          </a:xfrm>
        </p:spPr>
        <p:txBody>
          <a:bodyPr/>
          <a:lstStyle>
            <a:lvl1pPr>
              <a:defRPr>
                <a:solidFill>
                  <a:schemeClr val="bg2">
                    <a:lumMod val="75000"/>
                  </a:schemeClr>
                </a:solidFill>
              </a:defRPr>
            </a:lvl1pPr>
          </a:lstStyle>
          <a:p>
            <a:r>
              <a:rPr lang="en-US" dirty="0"/>
              <a:t>Click to edit Master title style</a:t>
            </a:r>
          </a:p>
        </p:txBody>
      </p:sp>
      <p:sp>
        <p:nvSpPr>
          <p:cNvPr id="3" name="Content"/>
          <p:cNvSpPr>
            <a:spLocks noGrp="1"/>
          </p:cNvSpPr>
          <p:nvPr userDrawn="1">
            <p:ph idx="1"/>
          </p:nvPr>
        </p:nvSpPr>
        <p:spPr>
          <a:xfrm>
            <a:off x="687388" y="1611466"/>
            <a:ext cx="8224837" cy="4714531"/>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4" name="Slide Number"/>
          <p:cNvSpPr>
            <a:spLocks noGrp="1"/>
          </p:cNvSpPr>
          <p:nvPr userDrawn="1">
            <p:ph type="sldNum" sz="quarter" idx="10"/>
          </p:nvPr>
        </p:nvSpPr>
        <p:spPr>
          <a:xfrm>
            <a:off x="8771161" y="6666757"/>
            <a:ext cx="141064" cy="138499"/>
          </a:xfrm>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cxnSp>
        <p:nvCxnSpPr>
          <p:cNvPr id="37" name="Rule"/>
          <p:cNvCxnSpPr/>
          <p:nvPr userDrawn="1"/>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687388" y="882532"/>
            <a:ext cx="8224837" cy="492443"/>
          </a:xfrm>
        </p:spPr>
        <p:txBody>
          <a:bodyPr>
            <a:spAutoFit/>
          </a:bodyPr>
          <a:lstStyle>
            <a:lvl1pPr>
              <a:defRPr sz="3200"/>
            </a:lvl1pPr>
          </a:lstStyle>
          <a:p>
            <a:r>
              <a:rPr lang="en-US" dirty="0"/>
              <a:t>Click to edit Master title style</a:t>
            </a:r>
          </a:p>
        </p:txBody>
      </p:sp>
      <p:sp>
        <p:nvSpPr>
          <p:cNvPr id="3" name="Content"/>
          <p:cNvSpPr>
            <a:spLocks noGrp="1"/>
          </p:cNvSpPr>
          <p:nvPr>
            <p:ph idx="1"/>
          </p:nvPr>
        </p:nvSpPr>
        <p:spPr bwMode="gray">
          <a:xfrm>
            <a:off x="687526" y="1607853"/>
            <a:ext cx="8224699" cy="4726300"/>
          </a:xfrm>
        </p:spPr>
        <p:txBody>
          <a:bodyPr/>
          <a:lstStyle>
            <a:lvl1pPr marL="233363" indent="-233363">
              <a:buFont typeface="Arial" panose="020B0604020202020204" pitchFamily="34" charset="0"/>
              <a:buChar char="•"/>
              <a:defRPr>
                <a:solidFill>
                  <a:schemeClr val="tx2"/>
                </a:solidFill>
                <a:latin typeface="+mn-lt"/>
                <a:cs typeface="Franklin Gothic Book" pitchFamily="34" charset="0"/>
              </a:defRPr>
            </a:lvl1pPr>
            <a:lvl2pPr>
              <a:defRPr sz="1800">
                <a:solidFill>
                  <a:schemeClr val="tx2"/>
                </a:solidFill>
                <a:latin typeface="+mn-lt"/>
                <a:cs typeface="Franklin Gothic Book" pitchFamily="34" charset="0"/>
              </a:defRPr>
            </a:lvl2pPr>
            <a:lvl3pPr>
              <a:defRPr sz="1400" baseline="0">
                <a:solidFill>
                  <a:schemeClr val="tx2"/>
                </a:solidFill>
                <a:latin typeface="+mn-lt"/>
                <a:cs typeface="Franklin Gothic Book" pitchFamily="34" charset="0"/>
              </a:defRPr>
            </a:lvl3pPr>
            <a:lvl4pPr marL="915988" indent="-228600">
              <a:defRPr sz="1400" baseline="0">
                <a:solidFill>
                  <a:schemeClr val="tx2"/>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Slide Number"/>
          <p:cNvSpPr>
            <a:spLocks noGrp="1"/>
          </p:cNvSpPr>
          <p:nvPr>
            <p:ph type="sldNum" sz="quarter" idx="10"/>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2.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image" Target="../media/image3.jpeg"/><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theme" Target="../theme/theme3.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51" name="Title"/>
          <p:cNvSpPr>
            <a:spLocks noGrp="1"/>
          </p:cNvSpPr>
          <p:nvPr>
            <p:ph type="title"/>
          </p:nvPr>
        </p:nvSpPr>
        <p:spPr bwMode="gray">
          <a:xfrm>
            <a:off x="683811" y="1151931"/>
            <a:ext cx="8228417" cy="153888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a:t>Click to edit Master title style</a:t>
            </a:r>
            <a:endParaRPr lang="en-US" dirty="0"/>
          </a:p>
        </p:txBody>
      </p:sp>
      <p:sp>
        <p:nvSpPr>
          <p:cNvPr id="2052" name="Text"/>
          <p:cNvSpPr>
            <a:spLocks noGrp="1"/>
          </p:cNvSpPr>
          <p:nvPr>
            <p:ph type="body" idx="1"/>
          </p:nvPr>
        </p:nvSpPr>
        <p:spPr bwMode="gray">
          <a:xfrm>
            <a:off x="683893" y="2935823"/>
            <a:ext cx="8228331" cy="1646605"/>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 name="Footer Placeholder 2"/>
          <p:cNvSpPr>
            <a:spLocks noGrp="1"/>
          </p:cNvSpPr>
          <p:nvPr>
            <p:ph type="ftr" sz="quarter" idx="3"/>
          </p:nvPr>
        </p:nvSpPr>
        <p:spPr bwMode="gray">
          <a:xfrm>
            <a:off x="5328340" y="6567844"/>
            <a:ext cx="3583885" cy="123111"/>
          </a:xfrm>
          <a:prstGeom prst="rect">
            <a:avLst/>
          </a:prstGeom>
        </p:spPr>
        <p:txBody>
          <a:bodyPr vert="horz" lIns="0" tIns="0" rIns="0" bIns="0" rtlCol="0" anchor="ctr">
            <a:spAutoFit/>
          </a:bodyPr>
          <a:lstStyle>
            <a:lvl1pPr algn="r">
              <a:defRPr sz="800">
                <a:solidFill>
                  <a:schemeClr val="bg1"/>
                </a:solidFill>
                <a:latin typeface="Arial Narrow" pitchFamily="34" charset="0"/>
              </a:defRPr>
            </a:lvl1pPr>
          </a:lstStyle>
          <a:p>
            <a:endParaRPr lang="en-US" dirty="0"/>
          </a:p>
        </p:txBody>
      </p:sp>
      <p:cxnSp>
        <p:nvCxnSpPr>
          <p:cNvPr id="6" name="Straight Connector 5"/>
          <p:cNvCxnSpPr/>
          <p:nvPr userDrawn="1"/>
        </p:nvCxnSpPr>
        <p:spPr>
          <a:xfrm>
            <a:off x="683812" y="4309872"/>
            <a:ext cx="8460188"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316" r:id="rId1"/>
    <p:sldLayoutId id="2147484338" r:id="rId2"/>
    <p:sldLayoutId id="2147484339" r:id="rId3"/>
    <p:sldLayoutId id="2147484340" r:id="rId4"/>
  </p:sldLayoutIdLst>
  <p:hf hdr="0" ftr="0" dt="0"/>
  <p:txStyles>
    <p:title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indent="0" algn="l" rtl="0" eaLnBrk="1" fontAlgn="base" hangingPunct="1">
        <a:spcBef>
          <a:spcPts val="600"/>
        </a:spcBef>
        <a:spcAft>
          <a:spcPct val="0"/>
        </a:spcAft>
        <a:defRPr sz="3200" kern="1200">
          <a:solidFill>
            <a:schemeClr val="bg2">
              <a:lumMod val="75000"/>
            </a:schemeClr>
          </a:solidFill>
          <a:latin typeface="+mn-lt"/>
          <a:ea typeface="+mn-ea"/>
          <a:cs typeface="Arial" pitchFamily="34" charset="0"/>
        </a:defRPr>
      </a:lvl1pPr>
      <a:lvl2pPr marL="0" indent="0" algn="l" rtl="0" eaLnBrk="1" fontAlgn="base" hangingPunct="1">
        <a:spcBef>
          <a:spcPts val="600"/>
        </a:spcBef>
        <a:spcAft>
          <a:spcPct val="0"/>
        </a:spcAft>
        <a:defRPr sz="2400" kern="1200">
          <a:solidFill>
            <a:schemeClr val="bg1"/>
          </a:solidFill>
          <a:latin typeface="+mn-lt"/>
          <a:ea typeface="+mn-ea"/>
          <a:cs typeface="Arial" pitchFamily="34" charset="0"/>
        </a:defRPr>
      </a:lvl2pPr>
      <a:lvl3pPr marL="0" indent="0" algn="l" rtl="0" eaLnBrk="1" fontAlgn="base" hangingPunct="1">
        <a:spcBef>
          <a:spcPts val="600"/>
        </a:spcBef>
        <a:spcAft>
          <a:spcPct val="0"/>
        </a:spcAft>
        <a:defRPr sz="2000" kern="1200">
          <a:solidFill>
            <a:schemeClr val="bg1"/>
          </a:solidFill>
          <a:latin typeface="+mn-lt"/>
          <a:ea typeface="+mn-ea"/>
          <a:cs typeface="Arial" pitchFamily="34" charset="0"/>
        </a:defRPr>
      </a:lvl3pPr>
      <a:lvl4pPr marL="0" indent="0" algn="l" rtl="0" eaLnBrk="1" fontAlgn="base" hangingPunct="1">
        <a:spcBef>
          <a:spcPts val="600"/>
        </a:spcBef>
        <a:spcAft>
          <a:spcPct val="0"/>
        </a:spcAft>
        <a:defRPr sz="1600" kern="1200">
          <a:solidFill>
            <a:schemeClr val="bg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87388" y="3612543"/>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a:t>Click to edit Master title style</a:t>
            </a:r>
          </a:p>
        </p:txBody>
      </p:sp>
      <p:sp>
        <p:nvSpPr>
          <p:cNvPr id="4" name="Text Placeholder 3"/>
          <p:cNvSpPr>
            <a:spLocks noGrp="1"/>
          </p:cNvSpPr>
          <p:nvPr>
            <p:ph type="body" idx="1"/>
          </p:nvPr>
        </p:nvSpPr>
        <p:spPr>
          <a:xfrm>
            <a:off x="687388" y="4616569"/>
            <a:ext cx="8229600" cy="1063752"/>
          </a:xfrm>
          <a:prstGeom prst="rect">
            <a:avLst/>
          </a:prstGeom>
        </p:spPr>
        <p:txBody>
          <a:bodyPr vert="horz" lIns="0" tIns="0" rIns="0" bIns="0" rtlCol="0">
            <a:no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564931730"/>
      </p:ext>
    </p:extLst>
  </p:cSld>
  <p:clrMap bg1="lt1" tx1="dk1" bg2="lt2" tx2="dk2" accent1="accent1" accent2="accent2" accent3="accent3" accent4="accent4" accent5="accent5" accent6="accent6" hlink="hlink" folHlink="folHlink"/>
  <p:sldLayoutIdLst>
    <p:sldLayoutId id="2147484323" r:id="rId1"/>
    <p:sldLayoutId id="2147484341" r:id="rId2"/>
    <p:sldLayoutId id="2147484346" r:id="rId3"/>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0" indent="0" algn="l" defTabSz="914400" rtl="0" eaLnBrk="1" latinLnBrk="0" hangingPunct="1">
        <a:spcBef>
          <a:spcPct val="20000"/>
        </a:spcBef>
        <a:buFont typeface="Arial" pitchFamily="34" charset="0"/>
        <a:buNone/>
        <a:defRPr lang="en-US" sz="3200" kern="1200" smtClean="0">
          <a:solidFill>
            <a:schemeClr val="bg2">
              <a:lumMod val="75000"/>
            </a:schemeClr>
          </a:solidFill>
          <a:latin typeface="+mn-lt"/>
          <a:ea typeface="ＭＳ Ｐゴシック" charset="0"/>
          <a:cs typeface="+mn-cs"/>
        </a:defRPr>
      </a:lvl1pPr>
      <a:lvl2pPr marL="2857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9" name="AIR Identifier"/>
          <p:cNvSpPr txBox="1"/>
          <p:nvPr userDrawn="1"/>
        </p:nvSpPr>
        <p:spPr>
          <a:xfrm>
            <a:off x="228600" y="6675975"/>
            <a:ext cx="4121321" cy="138499"/>
          </a:xfrm>
          <a:prstGeom prst="rect">
            <a:avLst/>
          </a:prstGeom>
          <a:noFill/>
        </p:spPr>
        <p:txBody>
          <a:bodyPr wrap="none" lIns="0" tIns="0" rIns="0" bIns="0" rtlCol="0">
            <a:spAutoFit/>
          </a:bodyPr>
          <a:lstStyle/>
          <a:p>
            <a:r>
              <a:rPr lang="en-US" sz="900" cap="small" baseline="0" dirty="0">
                <a:solidFill>
                  <a:schemeClr val="bg2">
                    <a:lumMod val="75000"/>
                  </a:schemeClr>
                </a:solidFill>
                <a:latin typeface="Garamond" panose="02020404030301010803" pitchFamily="18" charset="0"/>
              </a:rPr>
              <a:t>i3 Intensive Intervention in Mathematics at American Institutes for Research</a:t>
            </a:r>
          </a:p>
        </p:txBody>
      </p:sp>
      <p:sp>
        <p:nvSpPr>
          <p:cNvPr id="5123" name="Title"/>
          <p:cNvSpPr>
            <a:spLocks noGrp="1"/>
          </p:cNvSpPr>
          <p:nvPr>
            <p:ph type="title"/>
          </p:nvPr>
        </p:nvSpPr>
        <p:spPr bwMode="gray">
          <a:xfrm>
            <a:off x="687388" y="882532"/>
            <a:ext cx="8224837" cy="49244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dirty="0"/>
              <a:t>Click to edit Master title style</a:t>
            </a:r>
          </a:p>
        </p:txBody>
      </p:sp>
      <p:sp>
        <p:nvSpPr>
          <p:cNvPr id="5124" name="Text"/>
          <p:cNvSpPr>
            <a:spLocks noGrp="1"/>
          </p:cNvSpPr>
          <p:nvPr>
            <p:ph type="body" idx="1"/>
          </p:nvPr>
        </p:nvSpPr>
        <p:spPr bwMode="gray">
          <a:xfrm>
            <a:off x="687388" y="1611466"/>
            <a:ext cx="8224837" cy="4722687"/>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Slide Number"/>
          <p:cNvSpPr>
            <a:spLocks noGrp="1"/>
          </p:cNvSpPr>
          <p:nvPr>
            <p:ph type="sldNum" sz="quarter" idx="4"/>
          </p:nvPr>
        </p:nvSpPr>
        <p:spPr bwMode="gray">
          <a:xfrm>
            <a:off x="8771161" y="6675975"/>
            <a:ext cx="141064" cy="138499"/>
          </a:xfrm>
          <a:prstGeom prst="rect">
            <a:avLst/>
          </a:prstGeom>
          <a:noFill/>
        </p:spPr>
        <p:txBody>
          <a:bodyPr wrap="none" lIns="0" tIns="0" rIns="0" bIns="0">
            <a:spAutoFit/>
          </a:bodyPr>
          <a:lstStyle>
            <a:lvl1pPr>
              <a:defRPr lang="en-US" sz="900" smtClean="0">
                <a:solidFill>
                  <a:schemeClr val="bg2">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4299" r:id="rId1"/>
    <p:sldLayoutId id="2147484298" r:id="rId2"/>
    <p:sldLayoutId id="2147484318" r:id="rId3"/>
    <p:sldLayoutId id="2147484329" r:id="rId4"/>
    <p:sldLayoutId id="2147484327" r:id="rId5"/>
    <p:sldLayoutId id="2147484328" r:id="rId6"/>
    <p:sldLayoutId id="2147484326" r:id="rId7"/>
    <p:sldLayoutId id="2147484330" r:id="rId8"/>
    <p:sldLayoutId id="2147484331" r:id="rId9"/>
    <p:sldLayoutId id="2147484332" r:id="rId10"/>
    <p:sldLayoutId id="2147484333" r:id="rId11"/>
    <p:sldLayoutId id="2147484334" r:id="rId12"/>
    <p:sldLayoutId id="2147484335" r:id="rId13"/>
    <p:sldLayoutId id="2147484336" r:id="rId14"/>
    <p:sldLayoutId id="2147484337" r:id="rId15"/>
    <p:sldLayoutId id="2147484342" r:id="rId16"/>
    <p:sldLayoutId id="2147484343" r:id="rId17"/>
    <p:sldLayoutId id="2147484344" r:id="rId18"/>
    <p:sldLayoutId id="2147484345" r:id="rId19"/>
    <p:sldLayoutId id="2147484347" r:id="rId20"/>
    <p:sldLayoutId id="2147484348" r:id="rId21"/>
    <p:sldLayoutId id="2147484350" r:id="rId22"/>
  </p:sldLayoutIdLst>
  <p:hf hdr="0" ftr="0" dt="0"/>
  <p:txStyles>
    <p:titleStyle>
      <a:lvl1pPr algn="l" rtl="0" eaLnBrk="0" fontAlgn="base" hangingPunct="0">
        <a:spcBef>
          <a:spcPct val="0"/>
        </a:spcBef>
        <a:spcAft>
          <a:spcPct val="0"/>
        </a:spcAft>
        <a:defRPr lang="en-US" sz="3200" b="0" kern="1200" dirty="0">
          <a:solidFill>
            <a:schemeClr val="bg2">
              <a:lumMod val="7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28600" indent="-228600" algn="l" rtl="0" eaLnBrk="0" fontAlgn="base" hangingPunct="0">
        <a:spcBef>
          <a:spcPts val="600"/>
        </a:spcBef>
        <a:spcAft>
          <a:spcPts val="0"/>
        </a:spcAft>
        <a:buClr>
          <a:schemeClr val="bg2">
            <a:lumMod val="75000"/>
          </a:schemeClr>
        </a:buClr>
        <a:buFont typeface="Arial" panose="020B0604020202020204" pitchFamily="34" charset="0"/>
        <a:buChar char="•"/>
        <a:defRPr sz="2400" kern="1200">
          <a:solidFill>
            <a:schemeClr val="tx2"/>
          </a:solidFill>
          <a:latin typeface="+mn-lt"/>
          <a:ea typeface="Arial" pitchFamily="34" charset="0"/>
          <a:cs typeface="Arial" pitchFamily="34" charset="0"/>
        </a:defRPr>
      </a:lvl1pPr>
      <a:lvl2pPr marL="457200" indent="-228600" algn="l" rtl="0" eaLnBrk="0" fontAlgn="base" hangingPunct="0">
        <a:spcBef>
          <a:spcPts val="600"/>
        </a:spcBef>
        <a:spcAft>
          <a:spcPts val="0"/>
        </a:spcAft>
        <a:buClr>
          <a:schemeClr val="bg2">
            <a:lumMod val="75000"/>
          </a:schemeClr>
        </a:buClr>
        <a:buFont typeface="Arial" pitchFamily="34" charset="0"/>
        <a:buChar char="–"/>
        <a:defRPr sz="1800" kern="1200">
          <a:solidFill>
            <a:schemeClr val="tx2"/>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2">
            <a:lumMod val="75000"/>
          </a:schemeClr>
        </a:buClr>
        <a:buFont typeface="Arial" panose="020B0604020202020204" pitchFamily="34" charset="0"/>
        <a:buChar char="»"/>
        <a:defRPr sz="1600" kern="1200">
          <a:solidFill>
            <a:schemeClr val="tx2"/>
          </a:solidFill>
          <a:latin typeface="+mn-lt"/>
          <a:ea typeface="Arial" pitchFamily="34" charset="0"/>
          <a:cs typeface="Arial" pitchFamily="34" charset="0"/>
        </a:defRPr>
      </a:lvl3pPr>
      <a:lvl4pPr marL="914400" indent="-228600" algn="l" rtl="0" eaLnBrk="0" fontAlgn="base" hangingPunct="0">
        <a:spcBef>
          <a:spcPts val="600"/>
        </a:spcBef>
        <a:spcAft>
          <a:spcPts val="0"/>
        </a:spcAft>
        <a:buClr>
          <a:schemeClr val="bg2">
            <a:lumMod val="75000"/>
          </a:schemeClr>
        </a:buClr>
        <a:buSzPct val="100000"/>
        <a:buFont typeface="Arial" panose="020B0604020202020204" pitchFamily="34" charset="0"/>
        <a:buChar char="•"/>
        <a:defRPr sz="1400" kern="1200">
          <a:solidFill>
            <a:schemeClr val="tx2"/>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chemeClr val="bg2">
            <a:lumMod val="75000"/>
          </a:schemeClr>
        </a:buClr>
        <a:buFont typeface="Arial" pitchFamily="34" charset="0"/>
        <a:buChar char="•"/>
        <a:defRPr sz="1400" kern="1200" baseline="0">
          <a:solidFill>
            <a:schemeClr val="tx2"/>
          </a:solidFill>
          <a:latin typeface="+mn-lt"/>
          <a:ea typeface="Arial" pitchFamily="34" charset="0"/>
          <a:cs typeface="Arial" pitchFamily="34" charset="0"/>
        </a:defRPr>
      </a:lvl5pPr>
      <a:lvl6pPr marL="13716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6pPr>
      <a:lvl7pPr marL="16002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7pPr>
      <a:lvl8pPr marL="18288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8pPr>
      <a:lvl9pPr marL="2057400" indent="-228600" algn="l" defTabSz="914400" rtl="0" eaLnBrk="1" latinLnBrk="0" hangingPunct="1">
        <a:spcBef>
          <a:spcPts val="600"/>
        </a:spcBef>
        <a:spcAft>
          <a:spcPts val="0"/>
        </a:spcAft>
        <a:buClr>
          <a:schemeClr val="bg2">
            <a:lumMod val="75000"/>
          </a:schemeClr>
        </a:buClr>
        <a:buFont typeface="Arial"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Placeholder 2"/>
          <p:cNvSpPr>
            <a:spLocks noGrp="1"/>
          </p:cNvSpPr>
          <p:nvPr>
            <p:ph type="title"/>
          </p:nvPr>
        </p:nvSpPr>
        <p:spPr>
          <a:xfrm>
            <a:off x="687387" y="2054304"/>
            <a:ext cx="8229600" cy="307777"/>
          </a:xfrm>
          <a:prstGeom prst="rect">
            <a:avLst/>
          </a:prstGeom>
        </p:spPr>
        <p:txBody>
          <a:bodyPr vert="horz" lIns="0" tIns="0" rIns="0" bIns="0" rtlCol="0" anchor="t" anchorCtr="0">
            <a:spAutoFit/>
          </a:bodyPr>
          <a:lstStyle/>
          <a:p>
            <a:r>
              <a:rPr lang="en-US" dirty="0"/>
              <a:t>Click to edit Master title style</a:t>
            </a:r>
          </a:p>
        </p:txBody>
      </p:sp>
      <p:sp>
        <p:nvSpPr>
          <p:cNvPr id="2" name="Text Placeholder 1"/>
          <p:cNvSpPr>
            <a:spLocks noGrp="1"/>
          </p:cNvSpPr>
          <p:nvPr>
            <p:ph type="body" idx="1"/>
          </p:nvPr>
        </p:nvSpPr>
        <p:spPr bwMode="gray">
          <a:xfrm>
            <a:off x="687387" y="2362081"/>
            <a:ext cx="8224837" cy="3164076"/>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1"/>
          <p:cNvSpPr>
            <a:spLocks noGrp="1"/>
          </p:cNvSpPr>
          <p:nvPr>
            <p:ph type="sldNum" sz="quarter" idx="4"/>
          </p:nvPr>
        </p:nvSpPr>
        <p:spPr bwMode="gray">
          <a:xfrm>
            <a:off x="8755130" y="6110288"/>
            <a:ext cx="157094" cy="153888"/>
          </a:xfrm>
          <a:prstGeom prst="rect">
            <a:avLst/>
          </a:prstGeom>
          <a:noFill/>
        </p:spPr>
        <p:txBody>
          <a:bodyPr wrap="none" lIns="0" tIns="0" rIns="0" bIns="0">
            <a:spAutoFit/>
          </a:bodyPr>
          <a:lstStyle>
            <a:lvl1pPr>
              <a:defRPr lang="en-US" sz="1000" smtClean="0">
                <a:solidFill>
                  <a:schemeClr val="tx2">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4302" r:id="rId1"/>
  </p:sldLayoutIdLst>
  <p:hf hdr="0" ftr="0" dt="0"/>
  <p:txStyles>
    <p:titleStyle>
      <a:lvl1pPr algn="l" rtl="0" eaLnBrk="0" fontAlgn="base" hangingPunct="0">
        <a:spcBef>
          <a:spcPct val="0"/>
        </a:spcBef>
        <a:spcAft>
          <a:spcPct val="0"/>
        </a:spcAft>
        <a:defRPr sz="2000" kern="1200">
          <a:solidFill>
            <a:schemeClr val="bg1"/>
          </a:solidFill>
          <a:latin typeface="+mj-lt"/>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5.xml"/><Relationship Id="rId1" Type="http://schemas.openxmlformats.org/officeDocument/2006/relationships/tags" Target="../tags/tag4.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hyperlink" Target="https://intensiveintervention.org/about-charts-resources"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9.xml"/><Relationship Id="rId1" Type="http://schemas.openxmlformats.org/officeDocument/2006/relationships/tags" Target="../tags/tag5.xml"/><Relationship Id="rId4" Type="http://schemas.openxmlformats.org/officeDocument/2006/relationships/hyperlink" Target="https://charts.intensiveintervention.org/chart/progress-monitoring?field_apm_subject%5B%5D=358&amp;field_apm_grade%5B%5D=355&amp;field_apm_grade%5B%5D=356"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9.xml"/><Relationship Id="rId1" Type="http://schemas.openxmlformats.org/officeDocument/2006/relationships/tags" Target="../tags/tag6.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9.xml"/><Relationship Id="rId1" Type="http://schemas.openxmlformats.org/officeDocument/2006/relationships/tags" Target="../tags/tag7.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9.xml"/><Relationship Id="rId1" Type="http://schemas.openxmlformats.org/officeDocument/2006/relationships/tags" Target="../tags/tag8.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6.xml"/><Relationship Id="rId1" Type="http://schemas.openxmlformats.org/officeDocument/2006/relationships/tags" Target="../tags/tag9.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6.xml"/><Relationship Id="rId1" Type="http://schemas.openxmlformats.org/officeDocument/2006/relationships/tags" Target="../tags/tag10.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6.xml"/><Relationship Id="rId1" Type="http://schemas.openxmlformats.org/officeDocument/2006/relationships/tags" Target="../tags/tag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9.xml"/><Relationship Id="rId1" Type="http://schemas.openxmlformats.org/officeDocument/2006/relationships/tags" Target="../tags/tag1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3.xml"/><Relationship Id="rId1" Type="http://schemas.openxmlformats.org/officeDocument/2006/relationships/tags" Target="../tags/tag3.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9.xml"/><Relationship Id="rId1" Type="http://schemas.openxmlformats.org/officeDocument/2006/relationships/tags" Target="../tags/tag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5.xml"/><Relationship Id="rId1" Type="http://schemas.openxmlformats.org/officeDocument/2006/relationships/tags" Target="../tags/tag14.xml"/><Relationship Id="rId4" Type="http://schemas.openxmlformats.org/officeDocument/2006/relationships/image" Target="../media/image22.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hyperlink" Target="https://iris.peabody.vanderbilt.edu/module/iep01/cresource/q3/p06/" TargetMode="External"/><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5.xml"/><Relationship Id="rId1" Type="http://schemas.openxmlformats.org/officeDocument/2006/relationships/tags" Target="../tags/tag15.xml"/><Relationship Id="rId4" Type="http://schemas.openxmlformats.org/officeDocument/2006/relationships/image" Target="../media/image5.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7.xml"/><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8.xml"/><Relationship Id="rId1" Type="http://schemas.openxmlformats.org/officeDocument/2006/relationships/tags" Target="../tags/tag16.xml"/><Relationship Id="rId4" Type="http://schemas.openxmlformats.org/officeDocument/2006/relationships/image" Target="../media/image28.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9.xml"/><Relationship Id="rId1" Type="http://schemas.openxmlformats.org/officeDocument/2006/relationships/slideLayout" Target="../slideLayouts/slideLayout9.xml"/><Relationship Id="rId5" Type="http://schemas.openxmlformats.org/officeDocument/2006/relationships/hyperlink" Target="https://unsplash.com/s/photos/question?utm_source=unsplash&amp;utm_medium=referral&amp;utm_content=creditCopyText" TargetMode="External"/><Relationship Id="rId4" Type="http://schemas.openxmlformats.org/officeDocument/2006/relationships/hyperlink" Target="https://unsplash.com/@jontyson?utm_source=unsplash&amp;utm_medium=referral&amp;utm_content=creditCopyText"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http://www.studentprogress.org/summer_institute/2007/Intro%20reading/IntroReading_Manual_2007.pdf" TargetMode="External"/><Relationship Id="rId2" Type="http://schemas.openxmlformats.org/officeDocument/2006/relationships/notesSlide" Target="../notesSlides/notesSlide80.xml"/><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3" Type="http://schemas.openxmlformats.org/officeDocument/2006/relationships/hyperlink" Target="http://www.intensiveintervention.org/resource/data-based-individualization-framework-intensive-intervention" TargetMode="External"/><Relationship Id="rId2" Type="http://schemas.openxmlformats.org/officeDocument/2006/relationships/notesSlide" Target="../notesSlides/notesSlide81.xml"/><Relationship Id="rId1" Type="http://schemas.openxmlformats.org/officeDocument/2006/relationships/slideLayout" Target="../slideLayouts/slideLayout8.xml"/><Relationship Id="rId4" Type="http://schemas.openxmlformats.org/officeDocument/2006/relationships/hyperlink" Target="http://www.rti4success.org/resourcetype/rti-implementer-series-module-2-progress-monitoring" TargetMode="External"/></Relationships>
</file>

<file path=ppt/slides/_rels/slide87.xml.rels><?xml version="1.0" encoding="UTF-8" standalone="yes"?>
<Relationships xmlns="http://schemas.openxmlformats.org/package/2006/relationships"><Relationship Id="rId3" Type="http://schemas.openxmlformats.org/officeDocument/2006/relationships/hyperlink" Target="http://www.rti4success.org/pdf/RTI%20Screening%20Brief3-Predicting%20Students.pdf" TargetMode="External"/><Relationship Id="rId2" Type="http://schemas.openxmlformats.org/officeDocument/2006/relationships/notesSlide" Target="../notesSlides/notesSlide82.xml"/><Relationship Id="rId1" Type="http://schemas.openxmlformats.org/officeDocument/2006/relationships/slideLayout" Target="../slideLayouts/slideLayout9.xml"/><Relationship Id="rId4" Type="http://schemas.openxmlformats.org/officeDocument/2006/relationships/hyperlink" Target="http://www.studentprogress.org/library/Webinars.asp" TargetMode="External"/></Relationships>
</file>

<file path=ppt/slides/_rels/slide88.xml.rels><?xml version="1.0" encoding="UTF-8" standalone="yes"?>
<Relationships xmlns="http://schemas.openxmlformats.org/package/2006/relationships"><Relationship Id="rId3" Type="http://schemas.openxmlformats.org/officeDocument/2006/relationships/hyperlink" Target="http://www.studentprogress.org/weblibrary.asp" TargetMode="External"/><Relationship Id="rId2" Type="http://schemas.openxmlformats.org/officeDocument/2006/relationships/notesSlide" Target="../notesSlides/notesSlide83.xml"/><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30.xml"/><Relationship Id="rId1" Type="http://schemas.openxmlformats.org/officeDocument/2006/relationships/tags" Target="../tags/tag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33011" y="807880"/>
            <a:ext cx="8228413" cy="2708434"/>
          </a:xfrm>
        </p:spPr>
        <p:txBody>
          <a:bodyPr/>
          <a:lstStyle/>
          <a:p>
            <a:r>
              <a:rPr lang="en-US" sz="4400" dirty="0"/>
              <a:t>Using Academic Progress Monitoring for Individualized Instructional Planning and Goal Setting in Mathematics</a:t>
            </a:r>
          </a:p>
        </p:txBody>
      </p:sp>
      <p:sp>
        <p:nvSpPr>
          <p:cNvPr id="2" name="Footer Placeholder 1"/>
          <p:cNvSpPr>
            <a:spLocks noGrp="1"/>
          </p:cNvSpPr>
          <p:nvPr>
            <p:ph type="ftr" sz="quarter" idx="11"/>
          </p:nvPr>
        </p:nvSpPr>
        <p:spPr>
          <a:xfrm>
            <a:off x="461169" y="6543902"/>
            <a:ext cx="8221662" cy="215444"/>
          </a:xfrm>
        </p:spPr>
        <p:txBody>
          <a:bodyPr/>
          <a:lstStyle/>
          <a:p>
            <a:pPr algn="l"/>
            <a:r>
              <a:rPr lang="en-US" sz="700" dirty="0"/>
              <a:t>This document was produced under U.S. Department of Education, Office of Special Education Programs, Award No. H326Q110005. Celia Rosenquist serves as the project officer. The views expressed herein do not necessarily represent the positions or policies of the U.S. Department of Education. No official endorsement by the U.S. Department of Education of any product, commodity, service or enterprise mentioned in this document is intended or should be inferred.</a:t>
            </a:r>
          </a:p>
        </p:txBody>
      </p:sp>
    </p:spTree>
    <p:custDataLst>
      <p:tags r:id="rId1"/>
    </p:custDataLst>
    <p:extLst>
      <p:ext uri="{BB962C8B-B14F-4D97-AF65-F5344CB8AC3E}">
        <p14:creationId xmlns:p14="http://schemas.microsoft.com/office/powerpoint/2010/main" val="3580089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6324" y="-67591"/>
            <a:ext cx="8224837" cy="1486894"/>
          </a:xfrm>
        </p:spPr>
        <p:txBody>
          <a:bodyPr/>
          <a:lstStyle/>
          <a:p>
            <a:r>
              <a:rPr lang="en-US" dirty="0"/>
              <a:t>Approaches to Progress Monitoring </a:t>
            </a:r>
          </a:p>
        </p:txBody>
      </p:sp>
      <p:pic>
        <p:nvPicPr>
          <p:cNvPr id="2" name="Picture 2" descr="Mastery Measures and General Outcome Measures are two common approaches to progress monitori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971" y="1780219"/>
            <a:ext cx="8062190" cy="4143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descr="A large rectangle asks What is the difference?  This rectangle disappears to show graphs for each type of measure.&#10;&#10;One key difference between to the two types of measures is the the comparability of data longitudinally, or the ability to look at data over time.&#10;&#10;The graph on the left is titled &quot;Mastery Measure.&quot;  The horizontal axis shows weeks of instruction.  The vertical axis shows the number of math problems correct in 5 minutes.  A dashed, horizantal line represents a goal of 8 correct problems.  Because mastery measures tracks each subskill separately, data for each skill are separated by dashed vertical lines.  The first data set is Multidigit Addition, and has 7 connected data points with an overall increasing trend.  The second data set is multidigit subtraction and has 15 data points with an overall increasing trend.  The last subskill is multiplication facts, which does not yet have data.  The scores for each subskill cannot be compared to scores from different subskills, so mastery measures do not allow for long-term progress monitoring.&#10;&#10;The right graph is titled general outcome measure. The horizontal axis shows the date of assessment and the vertical axis shows words correct per minute.  Student data is shown by connected blue dots.  A black line through the data shows the trend or slope of that data.  A steeper red line shows the goal line.  With a general outcome measure, the same set of skills are measured throughout the school year, so you can compare a score a student receives in May to a score she or he had in September."/>
          <p:cNvSpPr/>
          <p:nvPr/>
        </p:nvSpPr>
        <p:spPr>
          <a:xfrm>
            <a:off x="708972" y="3202566"/>
            <a:ext cx="7867152" cy="27214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a:solidFill>
                  <a:srgbClr val="FFFFFF"/>
                </a:solidFill>
              </a:rPr>
              <a:t>What is the difference?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10</a:t>
            </a:fld>
            <a:endParaRPr dirty="0">
              <a:solidFill>
                <a:srgbClr val="FFFFFF">
                  <a:lumMod val="75000"/>
                </a:srgbClr>
              </a:solidFill>
            </a:endParaRPr>
          </a:p>
        </p:txBody>
      </p:sp>
    </p:spTree>
    <p:extLst>
      <p:ext uri="{BB962C8B-B14F-4D97-AF65-F5344CB8AC3E}">
        <p14:creationId xmlns:p14="http://schemas.microsoft.com/office/powerpoint/2010/main" val="239955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Mastery Measures</a:t>
            </a:r>
          </a:p>
        </p:txBody>
      </p:sp>
      <p:sp>
        <p:nvSpPr>
          <p:cNvPr id="2" name="Content Placeholder 1"/>
          <p:cNvSpPr>
            <a:spLocks noGrp="1"/>
          </p:cNvSpPr>
          <p:nvPr>
            <p:ph idx="1"/>
          </p:nvPr>
        </p:nvSpPr>
        <p:spPr/>
        <p:txBody>
          <a:bodyPr/>
          <a:lstStyle/>
          <a:p>
            <a:r>
              <a:rPr lang="en-US" dirty="0"/>
              <a:t>Describe mastery of a single skill in a series of short-term instructional objectives. </a:t>
            </a:r>
          </a:p>
          <a:p>
            <a:r>
              <a:rPr lang="en-US" dirty="0"/>
              <a:t>Represent a logical—not an empirical—hierarchy of skills.</a:t>
            </a:r>
          </a:p>
          <a:p>
            <a:r>
              <a:rPr lang="en-US" dirty="0"/>
              <a:t>Do not reflect maintenance or generalization.</a:t>
            </a:r>
          </a:p>
          <a:p>
            <a:r>
              <a:rPr lang="en-US" dirty="0"/>
              <a:t>Do not relate well to overall achievement or performance on criterion measures (neither performance on a single mastery measure nor number of objectives mastered).</a:t>
            </a:r>
          </a:p>
          <a:p>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11</a:t>
            </a:fld>
            <a:endParaRPr lang="en-US" dirty="0">
              <a:solidFill>
                <a:srgbClr val="FFFFFF">
                  <a:lumMod val="75000"/>
                </a:srgbClr>
              </a:solidFill>
            </a:endParaRPr>
          </a:p>
        </p:txBody>
      </p:sp>
    </p:spTree>
    <p:extLst>
      <p:ext uri="{BB962C8B-B14F-4D97-AF65-F5344CB8AC3E}">
        <p14:creationId xmlns:p14="http://schemas.microsoft.com/office/powerpoint/2010/main" val="1293636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General Outcome Measures (GOM)</a:t>
            </a:r>
          </a:p>
        </p:txBody>
      </p:sp>
      <p:sp>
        <p:nvSpPr>
          <p:cNvPr id="6" name="Content Placeholder 5"/>
          <p:cNvSpPr>
            <a:spLocks noGrp="1"/>
          </p:cNvSpPr>
          <p:nvPr>
            <p:ph idx="1"/>
          </p:nvPr>
        </p:nvSpPr>
        <p:spPr/>
        <p:txBody>
          <a:bodyPr/>
          <a:lstStyle/>
          <a:p>
            <a:r>
              <a:rPr lang="en-US" dirty="0"/>
              <a:t>Reflect overall competence in the annual curriculum.</a:t>
            </a:r>
          </a:p>
          <a:p>
            <a:r>
              <a:rPr lang="en-US" dirty="0"/>
              <a:t>Incorporate retention and generalization.</a:t>
            </a:r>
          </a:p>
          <a:p>
            <a:r>
              <a:rPr lang="en-US" dirty="0"/>
              <a:t>Describe an individual student’s long-term growth and development (both current status and rate of development).</a:t>
            </a:r>
          </a:p>
          <a:p>
            <a:r>
              <a:rPr lang="en-US" dirty="0"/>
              <a:t>Provide a decision-making model for designing and evaluating interventions.</a:t>
            </a:r>
          </a:p>
          <a:p>
            <a:endParaRPr lang="en-US"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12</a:t>
            </a:fld>
            <a:endParaRPr lang="en-US" dirty="0"/>
          </a:p>
        </p:txBody>
      </p:sp>
    </p:spTree>
    <p:extLst>
      <p:ext uri="{BB962C8B-B14F-4D97-AF65-F5344CB8AC3E}">
        <p14:creationId xmlns:p14="http://schemas.microsoft.com/office/powerpoint/2010/main" val="883625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53140" y="1000889"/>
            <a:ext cx="9652224" cy="361468"/>
          </a:xfrm>
        </p:spPr>
        <p:txBody>
          <a:bodyPr>
            <a:noAutofit/>
          </a:bodyPr>
          <a:lstStyle/>
          <a:p>
            <a:r>
              <a:rPr lang="en-US" sz="3200" b="0" kern="0" dirty="0">
                <a:solidFill>
                  <a:srgbClr val="FFFFFF">
                    <a:lumMod val="65000"/>
                  </a:srgbClr>
                </a:solidFill>
              </a:rPr>
              <a:t>Example of a Mastery Measure: </a:t>
            </a:r>
            <a:br>
              <a:rPr lang="en-US" sz="3200" b="0" kern="0" dirty="0">
                <a:solidFill>
                  <a:srgbClr val="FFFFFF">
                    <a:lumMod val="65000"/>
                  </a:srgbClr>
                </a:solidFill>
              </a:rPr>
            </a:br>
            <a:r>
              <a:rPr lang="en-US" sz="3200" b="0" kern="0" dirty="0">
                <a:solidFill>
                  <a:srgbClr val="FFFFFF">
                    <a:lumMod val="65000"/>
                  </a:srgbClr>
                </a:solidFill>
              </a:rPr>
              <a:t>Multi-digit Multiplication Test*</a:t>
            </a:r>
            <a:endParaRPr lang="en-US" sz="3200" b="0" dirty="0"/>
          </a:p>
        </p:txBody>
      </p:sp>
      <p:sp>
        <p:nvSpPr>
          <p:cNvPr id="7" name="TextBox 6"/>
          <p:cNvSpPr txBox="1"/>
          <p:nvPr/>
        </p:nvSpPr>
        <p:spPr>
          <a:xfrm>
            <a:off x="1572908" y="6090037"/>
            <a:ext cx="7049729" cy="369332"/>
          </a:xfrm>
          <a:prstGeom prst="rect">
            <a:avLst/>
          </a:prstGeom>
          <a:noFill/>
        </p:spPr>
        <p:txBody>
          <a:bodyPr wrap="square" rtlCol="0">
            <a:spAutoFit/>
          </a:bodyPr>
          <a:lstStyle/>
          <a:p>
            <a:r>
              <a:rPr lang="en-US" sz="1800" dirty="0">
                <a:solidFill>
                  <a:prstClr val="black"/>
                </a:solidFill>
              </a:rPr>
              <a:t>*This example is for illustrative purposes only.</a:t>
            </a:r>
          </a:p>
        </p:txBody>
      </p:sp>
      <p:pic>
        <p:nvPicPr>
          <p:cNvPr id="4" name="Picture 3" descr="A series of multiplication problems.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8158" y="1526743"/>
            <a:ext cx="5809627" cy="4435227"/>
          </a:xfrm>
          <a:prstGeom prst="rect">
            <a:avLst/>
          </a:prstGeom>
          <a:ln>
            <a:solidFill>
              <a:schemeClr val="tx1"/>
            </a:solidFill>
          </a:ln>
        </p:spPr>
      </p:pic>
      <p:sp>
        <p:nvSpPr>
          <p:cNvPr id="2" name="TextBox 1" descr="This sample is a mastery measure because all the problems are of the same type.  Mastery measures only assess one taught skill at a time."/>
          <p:cNvSpPr txBox="1"/>
          <p:nvPr/>
        </p:nvSpPr>
        <p:spPr>
          <a:xfrm>
            <a:off x="138684" y="2596895"/>
            <a:ext cx="5779146" cy="461665"/>
          </a:xfrm>
          <a:prstGeom prst="rect">
            <a:avLst/>
          </a:prstGeom>
          <a:solidFill>
            <a:srgbClr val="92D050"/>
          </a:solidFill>
        </p:spPr>
        <p:txBody>
          <a:bodyPr wrap="none" rtlCol="0">
            <a:spAutoFit/>
          </a:bodyPr>
          <a:lstStyle/>
          <a:p>
            <a:r>
              <a:rPr lang="en-US" dirty="0">
                <a:solidFill>
                  <a:prstClr val="black"/>
                </a:solidFill>
              </a:rPr>
              <a:t>What makes this mastery measurement?</a:t>
            </a:r>
          </a:p>
        </p:txBody>
      </p:sp>
      <p:sp>
        <p:nvSpPr>
          <p:cNvPr id="3" name="Slide Number Placeholder 2"/>
          <p:cNvSpPr>
            <a:spLocks noGrp="1"/>
          </p:cNvSpPr>
          <p:nvPr>
            <p:ph type="sldNum" sz="quarter" idx="11"/>
          </p:nvPr>
        </p:nvSpPr>
        <p:spPr/>
        <p:txBody>
          <a:bodyPr/>
          <a:lstStyle/>
          <a:p>
            <a:fld id="{F3477EC8-074D-41C4-94AE-E9EA7CEEA348}" type="slidenum">
              <a:rPr lang="en-US" smtClean="0"/>
              <a:pPr/>
              <a:t>13</a:t>
            </a:fld>
            <a:endParaRPr lang="en-US" dirty="0"/>
          </a:p>
        </p:txBody>
      </p:sp>
    </p:spTree>
    <p:custDataLst>
      <p:tags r:id="rId1"/>
    </p:custDataLst>
    <p:extLst>
      <p:ext uri="{BB962C8B-B14F-4D97-AF65-F5344CB8AC3E}">
        <p14:creationId xmlns:p14="http://schemas.microsoft.com/office/powerpoint/2010/main" val="3657324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7744" y="689518"/>
            <a:ext cx="8906256" cy="361468"/>
          </a:xfrm>
        </p:spPr>
        <p:txBody>
          <a:bodyPr>
            <a:noAutofit/>
          </a:bodyPr>
          <a:lstStyle/>
          <a:p>
            <a:pPr fontAlgn="auto">
              <a:spcBef>
                <a:spcPts val="0"/>
              </a:spcBef>
              <a:spcAft>
                <a:spcPts val="0"/>
              </a:spcAft>
            </a:pPr>
            <a:r>
              <a:rPr lang="en-US" sz="3200" b="0" kern="0" dirty="0">
                <a:solidFill>
                  <a:srgbClr val="FFFFFF">
                    <a:lumMod val="65000"/>
                  </a:srgbClr>
                </a:solidFill>
              </a:rPr>
              <a:t>Example of a Mastery Measure Graph</a:t>
            </a:r>
            <a:endParaRPr lang="en-US" sz="3200" b="0" kern="0" dirty="0">
              <a:solidFill>
                <a:sysClr val="windowText" lastClr="000000"/>
              </a:solidFill>
            </a:endParaRPr>
          </a:p>
        </p:txBody>
      </p:sp>
      <p:pic>
        <p:nvPicPr>
          <p:cNvPr id="4098" name="Picture 2" descr="A graph that shows an example of mastery measurement. The horizontal line ( x axis) of the graph shows time in weeks from zero to fourteen weeks. The vertical line ( y axis) shows number of problems correect in 5 minutes. From weeks zero to four it shows data for multidigit addition. For weeks five to twelve, it shows data for multidigit subtractio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2997" y="1366937"/>
            <a:ext cx="6635750" cy="51133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lide Number Placeholder 2"/>
          <p:cNvSpPr>
            <a:spLocks noGrp="1"/>
          </p:cNvSpPr>
          <p:nvPr>
            <p:ph type="sldNum" sz="quarter" idx="11"/>
          </p:nvPr>
        </p:nvSpPr>
        <p:spPr/>
        <p:txBody>
          <a:bodyPr/>
          <a:lstStyle/>
          <a:p>
            <a:fld id="{F3477EC8-074D-41C4-94AE-E9EA7CEEA348}" type="slidenum">
              <a:rPr lang="en-US" smtClean="0"/>
              <a:pPr/>
              <a:t>14</a:t>
            </a:fld>
            <a:endParaRPr lang="en-US" dirty="0"/>
          </a:p>
        </p:txBody>
      </p:sp>
    </p:spTree>
    <p:extLst>
      <p:ext uri="{BB962C8B-B14F-4D97-AF65-F5344CB8AC3E}">
        <p14:creationId xmlns:p14="http://schemas.microsoft.com/office/powerpoint/2010/main" val="1031658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629302"/>
            <a:ext cx="9569228" cy="361468"/>
          </a:xfrm>
        </p:spPr>
        <p:txBody>
          <a:bodyPr>
            <a:noAutofit/>
          </a:bodyPr>
          <a:lstStyle/>
          <a:p>
            <a:pPr fontAlgn="auto">
              <a:spcBef>
                <a:spcPts val="0"/>
              </a:spcBef>
              <a:spcAft>
                <a:spcPts val="0"/>
              </a:spcAft>
            </a:pPr>
            <a:r>
              <a:rPr lang="en-US" sz="3200" b="0" kern="0" dirty="0">
                <a:solidFill>
                  <a:srgbClr val="FFFFFF">
                    <a:lumMod val="65000"/>
                  </a:srgbClr>
                </a:solidFill>
              </a:rPr>
              <a:t>Mathematics Computation GOM Example</a:t>
            </a:r>
            <a:endParaRPr lang="en-US" sz="3200" b="0" kern="0" dirty="0">
              <a:solidFill>
                <a:sysClr val="windowText" lastClr="000000"/>
              </a:solidFill>
            </a:endParaRPr>
          </a:p>
        </p:txBody>
      </p:sp>
      <p:pic>
        <p:nvPicPr>
          <p:cNvPr id="5122" name="Picture 2" descr="An example of math computation general outcome measurement. The assessment includes several types of problems, randomly placed across the page.  Problem types include adding and subtracting fractions, division, multiplication, and addition and subtraction of multidigit numb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909" y="1258994"/>
            <a:ext cx="6353175" cy="49580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1361146" y="6217080"/>
            <a:ext cx="3821715" cy="307777"/>
          </a:xfrm>
          <a:prstGeom prst="rect">
            <a:avLst/>
          </a:prstGeom>
          <a:solidFill>
            <a:schemeClr val="bg1"/>
          </a:solidFill>
        </p:spPr>
        <p:txBody>
          <a:bodyPr wrap="square" rtlCol="0">
            <a:spAutoFit/>
          </a:bodyPr>
          <a:lstStyle/>
          <a:p>
            <a:r>
              <a:rPr lang="en-US" sz="1400" dirty="0">
                <a:solidFill>
                  <a:prstClr val="black"/>
                </a:solidFill>
              </a:rPr>
              <a:t>*This example is for illustrative purposes only.</a:t>
            </a:r>
          </a:p>
        </p:txBody>
      </p:sp>
      <p:sp>
        <p:nvSpPr>
          <p:cNvPr id="6" name="TextBox 5" descr="This example is a general outcome measure because it reflects all skills in a year-long curriculum, with random placement of problem types.  This measure will be sensitive to growth as more skills are taught, regardless of the order in which they are taught.&#10;&#10;General outcome measurement also allows teachers to determine if students are retaining taught skills, and generalizing to skills that have not yet been taught.&#10;"/>
          <p:cNvSpPr txBox="1"/>
          <p:nvPr/>
        </p:nvSpPr>
        <p:spPr>
          <a:xfrm>
            <a:off x="1234913" y="2770494"/>
            <a:ext cx="6805168" cy="461665"/>
          </a:xfrm>
          <a:prstGeom prst="rect">
            <a:avLst/>
          </a:prstGeom>
          <a:solidFill>
            <a:srgbClr val="92D050"/>
          </a:solidFill>
        </p:spPr>
        <p:txBody>
          <a:bodyPr wrap="none" rtlCol="0">
            <a:spAutoFit/>
          </a:bodyPr>
          <a:lstStyle/>
          <a:p>
            <a:r>
              <a:rPr lang="en-US" dirty="0">
                <a:solidFill>
                  <a:prstClr val="black"/>
                </a:solidFill>
              </a:rPr>
              <a:t>What makes this a general outcome measure?</a:t>
            </a:r>
          </a:p>
        </p:txBody>
      </p:sp>
      <p:sp>
        <p:nvSpPr>
          <p:cNvPr id="3" name="Slide Number Placeholder 2"/>
          <p:cNvSpPr>
            <a:spLocks noGrp="1"/>
          </p:cNvSpPr>
          <p:nvPr>
            <p:ph type="sldNum" sz="quarter" idx="11"/>
          </p:nvPr>
        </p:nvSpPr>
        <p:spPr/>
        <p:txBody>
          <a:bodyPr/>
          <a:lstStyle/>
          <a:p>
            <a:fld id="{F3477EC8-074D-41C4-94AE-E9EA7CEEA348}" type="slidenum">
              <a:rPr lang="en-US" smtClean="0"/>
              <a:pPr/>
              <a:t>15</a:t>
            </a:fld>
            <a:endParaRPr lang="en-US" dirty="0"/>
          </a:p>
        </p:txBody>
      </p:sp>
    </p:spTree>
    <p:extLst>
      <p:ext uri="{BB962C8B-B14F-4D97-AF65-F5344CB8AC3E}">
        <p14:creationId xmlns:p14="http://schemas.microsoft.com/office/powerpoint/2010/main" val="583118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3611" y="44853"/>
            <a:ext cx="8087550" cy="1388530"/>
          </a:xfrm>
        </p:spPr>
        <p:txBody>
          <a:bodyPr/>
          <a:lstStyle/>
          <a:p>
            <a:r>
              <a:rPr lang="en-US" dirty="0"/>
              <a:t>Common Mathematics Measures</a:t>
            </a:r>
          </a:p>
        </p:txBody>
      </p:sp>
      <p:graphicFrame>
        <p:nvGraphicFramePr>
          <p:cNvPr id="5" name="Table 4" descr="A 4 by 3 table that shows common math measures. The three colums are the domain, measures, and grades. The first domain is early numeracy - the measures are oral countnig, next number, number I D, quantity discrimination, and missing number. And it is for grades K through one. The second domain is computation - the measures are M - C B M, Math computation, and number facts. And it is for grades one through eight. The third domain is concepts and applicants - the measures are math comcepts and applications, concepts, concepts/aplications - and it is for grades two through eight. "/>
          <p:cNvGraphicFramePr>
            <a:graphicFrameLocks noGrp="1"/>
          </p:cNvGraphicFramePr>
          <p:nvPr>
            <p:extLst>
              <p:ext uri="{D42A27DB-BD31-4B8C-83A1-F6EECF244321}">
                <p14:modId xmlns:p14="http://schemas.microsoft.com/office/powerpoint/2010/main" val="787693473"/>
              </p:ext>
            </p:extLst>
          </p:nvPr>
        </p:nvGraphicFramePr>
        <p:xfrm>
          <a:off x="683612" y="1662311"/>
          <a:ext cx="7775672" cy="4337097"/>
        </p:xfrm>
        <a:graphic>
          <a:graphicData uri="http://schemas.openxmlformats.org/drawingml/2006/table">
            <a:tbl>
              <a:tblPr firstRow="1" bandRow="1">
                <a:tableStyleId>{5C22544A-7EE6-4342-B048-85BDC9FD1C3A}</a:tableStyleId>
              </a:tblPr>
              <a:tblGrid>
                <a:gridCol w="1644758">
                  <a:extLst>
                    <a:ext uri="{9D8B030D-6E8A-4147-A177-3AD203B41FA5}">
                      <a16:colId xmlns:a16="http://schemas.microsoft.com/office/drawing/2014/main" val="20000"/>
                    </a:ext>
                  </a:extLst>
                </a:gridCol>
                <a:gridCol w="4748555">
                  <a:extLst>
                    <a:ext uri="{9D8B030D-6E8A-4147-A177-3AD203B41FA5}">
                      <a16:colId xmlns:a16="http://schemas.microsoft.com/office/drawing/2014/main" val="20001"/>
                    </a:ext>
                  </a:extLst>
                </a:gridCol>
                <a:gridCol w="1382359">
                  <a:extLst>
                    <a:ext uri="{9D8B030D-6E8A-4147-A177-3AD203B41FA5}">
                      <a16:colId xmlns:a16="http://schemas.microsoft.com/office/drawing/2014/main" val="20002"/>
                    </a:ext>
                  </a:extLst>
                </a:gridCol>
              </a:tblGrid>
              <a:tr h="398001">
                <a:tc>
                  <a:txBody>
                    <a:bodyPr/>
                    <a:lstStyle/>
                    <a:p>
                      <a:r>
                        <a:rPr lang="en-US" sz="2000" dirty="0"/>
                        <a:t>Domain</a:t>
                      </a:r>
                    </a:p>
                  </a:txBody>
                  <a:tcPr/>
                </a:tc>
                <a:tc>
                  <a:txBody>
                    <a:bodyPr/>
                    <a:lstStyle/>
                    <a:p>
                      <a:r>
                        <a:rPr lang="en-US" sz="2000" dirty="0"/>
                        <a:t>Measures</a:t>
                      </a:r>
                    </a:p>
                  </a:txBody>
                  <a:tcPr/>
                </a:tc>
                <a:tc>
                  <a:txBody>
                    <a:bodyPr/>
                    <a:lstStyle/>
                    <a:p>
                      <a:pPr algn="ctr"/>
                      <a:r>
                        <a:rPr lang="en-US" sz="2000" dirty="0"/>
                        <a:t>Grades</a:t>
                      </a:r>
                    </a:p>
                  </a:txBody>
                  <a:tcPr/>
                </a:tc>
                <a:extLst>
                  <a:ext uri="{0D108BD9-81ED-4DB2-BD59-A6C34878D82A}">
                    <a16:rowId xmlns:a16="http://schemas.microsoft.com/office/drawing/2014/main" val="10000"/>
                  </a:ext>
                </a:extLst>
              </a:tr>
              <a:tr h="2064589">
                <a:tc>
                  <a:txBody>
                    <a:bodyPr/>
                    <a:lstStyle/>
                    <a:p>
                      <a:r>
                        <a:rPr lang="en-US" sz="2000" dirty="0"/>
                        <a:t>Computation</a:t>
                      </a:r>
                    </a:p>
                  </a:txBody>
                  <a:tcPr/>
                </a:tc>
                <a:tc>
                  <a:txBody>
                    <a:bodyPr/>
                    <a:lstStyle/>
                    <a:p>
                      <a:pPr marL="285750" indent="-285750">
                        <a:buFont typeface="Arial" pitchFamily="34" charset="0"/>
                        <a:buChar char="•"/>
                      </a:pPr>
                      <a:r>
                        <a:rPr lang="en-US" sz="1800" dirty="0"/>
                        <a:t>Single skills computation (e.g., only addition problems, only multiplication problems)</a:t>
                      </a:r>
                    </a:p>
                    <a:p>
                      <a:pPr marL="285750" indent="-285750">
                        <a:buFont typeface="Arial" pitchFamily="34" charset="0"/>
                        <a:buChar char="•"/>
                      </a:pPr>
                      <a:r>
                        <a:rPr lang="en-US" sz="1800" dirty="0"/>
                        <a:t>Multiskill</a:t>
                      </a:r>
                      <a:r>
                        <a:rPr lang="en-US" sz="1800" baseline="0" dirty="0"/>
                        <a:t> computation (e.g., multiplication and division)</a:t>
                      </a:r>
                    </a:p>
                    <a:p>
                      <a:pPr marL="285750" indent="-285750">
                        <a:buFont typeface="Arial" pitchFamily="34" charset="0"/>
                        <a:buChar char="•"/>
                      </a:pPr>
                      <a:r>
                        <a:rPr lang="en-US" sz="1800" baseline="0" dirty="0"/>
                        <a:t>Whole number computation</a:t>
                      </a:r>
                    </a:p>
                    <a:p>
                      <a:pPr marL="285750" indent="-285750">
                        <a:buFont typeface="Arial" pitchFamily="34" charset="0"/>
                        <a:buChar char="•"/>
                      </a:pPr>
                      <a:r>
                        <a:rPr lang="en-US" sz="1800" baseline="0" dirty="0"/>
                        <a:t>Rational number computation</a:t>
                      </a:r>
                      <a:endParaRPr lang="en-US" sz="1800" dirty="0"/>
                    </a:p>
                  </a:txBody>
                  <a:tcPr/>
                </a:tc>
                <a:tc>
                  <a:txBody>
                    <a:bodyPr/>
                    <a:lstStyle/>
                    <a:p>
                      <a:pPr algn="ctr"/>
                      <a:r>
                        <a:rPr lang="en-US" sz="1800" dirty="0"/>
                        <a:t>1–5</a:t>
                      </a:r>
                    </a:p>
                  </a:txBody>
                  <a:tcPr/>
                </a:tc>
                <a:extLst>
                  <a:ext uri="{0D108BD9-81ED-4DB2-BD59-A6C34878D82A}">
                    <a16:rowId xmlns:a16="http://schemas.microsoft.com/office/drawing/2014/main" val="10001"/>
                  </a:ext>
                </a:extLst>
              </a:tr>
              <a:tr h="1874507">
                <a:tc>
                  <a:txBody>
                    <a:bodyPr/>
                    <a:lstStyle/>
                    <a:p>
                      <a:r>
                        <a:rPr lang="en-US" sz="2000" dirty="0"/>
                        <a:t>Concepts</a:t>
                      </a:r>
                      <a:r>
                        <a:rPr lang="en-US" sz="2000" baseline="0" dirty="0"/>
                        <a:t> and applications</a:t>
                      </a:r>
                      <a:endParaRPr lang="en-US" sz="2000" dirty="0"/>
                    </a:p>
                  </a:txBody>
                  <a:tcPr/>
                </a:tc>
                <a:tc>
                  <a:txBody>
                    <a:bodyPr/>
                    <a:lstStyle/>
                    <a:p>
                      <a:pPr marL="285750" indent="-285750">
                        <a:buFont typeface="Arial" pitchFamily="34" charset="0"/>
                        <a:buChar char="•"/>
                      </a:pPr>
                      <a:r>
                        <a:rPr lang="en-US" sz="1800" dirty="0"/>
                        <a:t>Grade-level concepts and applications (e.g., STAR,</a:t>
                      </a:r>
                      <a:r>
                        <a:rPr lang="en-US" sz="1800" baseline="0" dirty="0"/>
                        <a:t> M-CAP)</a:t>
                      </a:r>
                    </a:p>
                    <a:p>
                      <a:pPr marL="628650" lvl="1" indent="-285750">
                        <a:buFont typeface="Arial Narrow" panose="020B0606020202030204" pitchFamily="34" charset="0"/>
                        <a:buChar char="–"/>
                      </a:pPr>
                      <a:r>
                        <a:rPr lang="en-US" sz="1800" baseline="0" dirty="0"/>
                        <a:t>Including geometry and measurement, data analysis, etc.</a:t>
                      </a:r>
                      <a:endParaRPr lang="en-US" sz="1800" dirty="0"/>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dirty="0"/>
                        <a:t>Word Problem Solving measures</a:t>
                      </a:r>
                      <a:r>
                        <a:rPr lang="en-US" sz="1800" baseline="0" dirty="0"/>
                        <a:t> for grade-level content</a:t>
                      </a:r>
                      <a:endParaRPr lang="en-US" sz="2000" dirty="0"/>
                    </a:p>
                  </a:txBody>
                  <a:tcPr/>
                </a:tc>
                <a:tc>
                  <a:txBody>
                    <a:bodyPr/>
                    <a:lstStyle/>
                    <a:p>
                      <a:pPr algn="ctr"/>
                      <a:r>
                        <a:rPr lang="en-US" sz="1800" dirty="0"/>
                        <a:t>K–5</a:t>
                      </a:r>
                    </a:p>
                  </a:txBody>
                  <a:tcPr/>
                </a:tc>
                <a:extLst>
                  <a:ext uri="{0D108BD9-81ED-4DB2-BD59-A6C34878D82A}">
                    <a16:rowId xmlns:a16="http://schemas.microsoft.com/office/drawing/2014/main" val="10002"/>
                  </a:ext>
                </a:extLst>
              </a:tr>
            </a:tbl>
          </a:graphicData>
        </a:graphic>
      </p:graphicFrame>
      <p:sp>
        <p:nvSpPr>
          <p:cNvPr id="4" name="Slide Number Placeholder 3"/>
          <p:cNvSpPr>
            <a:spLocks noGrp="1"/>
          </p:cNvSpPr>
          <p:nvPr>
            <p:ph type="sldNum" sz="quarter" idx="10"/>
          </p:nvPr>
        </p:nvSpPr>
        <p:spPr/>
        <p:txBody>
          <a:bodyPr/>
          <a:lstStyle/>
          <a:p>
            <a:pPr algn="r"/>
            <a:fld id="{F3477EC8-074D-41C4-94AE-E9EA7CEEA348}" type="slidenum">
              <a:rPr lang="en-US" smtClean="0"/>
              <a:pPr algn="r"/>
              <a:t>16</a:t>
            </a:fld>
            <a:endParaRPr lang="en-US" dirty="0"/>
          </a:p>
        </p:txBody>
      </p:sp>
    </p:spTree>
    <p:extLst>
      <p:ext uri="{BB962C8B-B14F-4D97-AF65-F5344CB8AC3E}">
        <p14:creationId xmlns:p14="http://schemas.microsoft.com/office/powerpoint/2010/main" val="2673171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687389" y="411698"/>
            <a:ext cx="6844494" cy="963278"/>
          </a:xfrm>
        </p:spPr>
        <p:txBody>
          <a:bodyPr/>
          <a:lstStyle/>
          <a:p>
            <a:r>
              <a:rPr lang="en-US" dirty="0"/>
              <a:t>Considerations For Selecting or Evaluating a Tool</a:t>
            </a:r>
          </a:p>
        </p:txBody>
      </p:sp>
      <p:sp>
        <p:nvSpPr>
          <p:cNvPr id="9" name="Content Placeholder 2"/>
          <p:cNvSpPr>
            <a:spLocks noGrp="1"/>
          </p:cNvSpPr>
          <p:nvPr>
            <p:ph idx="1"/>
          </p:nvPr>
        </p:nvSpPr>
        <p:spPr/>
        <p:txBody>
          <a:bodyPr/>
          <a:lstStyle/>
          <a:p>
            <a:r>
              <a:rPr lang="en-US" dirty="0"/>
              <a:t>Skills to be measured—age and grade appropriate</a:t>
            </a:r>
          </a:p>
          <a:p>
            <a:r>
              <a:rPr lang="en-US" dirty="0"/>
              <a:t>Cost and training requirements</a:t>
            </a:r>
          </a:p>
          <a:p>
            <a:r>
              <a:rPr lang="en-US" dirty="0"/>
              <a:t>Administration and scoring time</a:t>
            </a:r>
          </a:p>
          <a:p>
            <a:r>
              <a:rPr lang="en-US" dirty="0"/>
              <a:t>Data management</a:t>
            </a:r>
          </a:p>
          <a:p>
            <a:r>
              <a:rPr lang="en-US" dirty="0"/>
              <a:t>Technical rigor (consider population)</a:t>
            </a:r>
          </a:p>
        </p:txBody>
      </p:sp>
      <p:sp>
        <p:nvSpPr>
          <p:cNvPr id="3" name="Slide Number Placeholder 2"/>
          <p:cNvSpPr>
            <a:spLocks noGrp="1"/>
          </p:cNvSpPr>
          <p:nvPr>
            <p:ph type="sldNum" sz="quarter" idx="10"/>
          </p:nvPr>
        </p:nvSpPr>
        <p:spPr/>
        <p:txBody>
          <a:bodyPr/>
          <a:lstStyle/>
          <a:p>
            <a:pPr algn="r"/>
            <a:fld id="{F3477EC8-074D-41C4-94AE-E9EA7CEEA348}" type="slidenum">
              <a:rPr>
                <a:solidFill>
                  <a:srgbClr val="FFFFFF">
                    <a:lumMod val="75000"/>
                  </a:srgbClr>
                </a:solidFill>
              </a:rPr>
              <a:pPr algn="r"/>
              <a:t>17</a:t>
            </a:fld>
            <a:endParaRPr dirty="0">
              <a:solidFill>
                <a:srgbClr val="FFFFFF">
                  <a:lumMod val="75000"/>
                </a:srgbClr>
              </a:solidFill>
            </a:endParaRPr>
          </a:p>
        </p:txBody>
      </p:sp>
    </p:spTree>
    <p:extLst>
      <p:ext uri="{BB962C8B-B14F-4D97-AF65-F5344CB8AC3E}">
        <p14:creationId xmlns:p14="http://schemas.microsoft.com/office/powerpoint/2010/main" val="776272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US" dirty="0"/>
              <a:t>Dimensions of Technical Rigor</a:t>
            </a:r>
          </a:p>
        </p:txBody>
      </p:sp>
      <p:sp>
        <p:nvSpPr>
          <p:cNvPr id="9" name="Content Placeholder 2"/>
          <p:cNvSpPr>
            <a:spLocks noGrp="1"/>
          </p:cNvSpPr>
          <p:nvPr>
            <p:ph idx="1"/>
          </p:nvPr>
        </p:nvSpPr>
        <p:spPr/>
        <p:txBody>
          <a:bodyPr/>
          <a:lstStyle/>
          <a:p>
            <a:r>
              <a:rPr lang="en-US" dirty="0"/>
              <a:t>Reliability </a:t>
            </a:r>
          </a:p>
          <a:p>
            <a:r>
              <a:rPr lang="en-US" dirty="0"/>
              <a:t>Validity</a:t>
            </a:r>
          </a:p>
          <a:p>
            <a:r>
              <a:rPr lang="en-US" dirty="0"/>
              <a:t>Evidence of being sensitive to change</a:t>
            </a:r>
          </a:p>
          <a:p>
            <a:r>
              <a:rPr lang="en-US" dirty="0"/>
              <a:t>Alternate/parallel forms: different versions of the assessment that are of comparable difficulty</a:t>
            </a:r>
          </a:p>
        </p:txBody>
      </p:sp>
      <p:sp>
        <p:nvSpPr>
          <p:cNvPr id="3" name="Slide Number Placeholder 2"/>
          <p:cNvSpPr>
            <a:spLocks noGrp="1"/>
          </p:cNvSpPr>
          <p:nvPr>
            <p:ph type="sldNum" sz="quarter" idx="10"/>
          </p:nvPr>
        </p:nvSpPr>
        <p:spPr/>
        <p:txBody>
          <a:bodyPr/>
          <a:lstStyle/>
          <a:p>
            <a:pPr algn="r"/>
            <a:fld id="{F3477EC8-074D-41C4-94AE-E9EA7CEEA348}" type="slidenum">
              <a:rPr>
                <a:solidFill>
                  <a:srgbClr val="FFFFFF">
                    <a:lumMod val="75000"/>
                  </a:srgbClr>
                </a:solidFill>
              </a:rPr>
              <a:pPr algn="r"/>
              <a:t>18</a:t>
            </a:fld>
            <a:endParaRPr dirty="0">
              <a:solidFill>
                <a:srgbClr val="FFFFFF">
                  <a:lumMod val="75000"/>
                </a:srgbClr>
              </a:solidFill>
            </a:endParaRPr>
          </a:p>
        </p:txBody>
      </p:sp>
    </p:spTree>
    <p:extLst>
      <p:ext uri="{BB962C8B-B14F-4D97-AF65-F5344CB8AC3E}">
        <p14:creationId xmlns:p14="http://schemas.microsoft.com/office/powerpoint/2010/main" val="3537708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FC340-3CA5-5A42-8236-3204AAFE120A}"/>
              </a:ext>
            </a:extLst>
          </p:cNvPr>
          <p:cNvSpPr>
            <a:spLocks noGrp="1"/>
          </p:cNvSpPr>
          <p:nvPr>
            <p:ph type="title"/>
          </p:nvPr>
        </p:nvSpPr>
        <p:spPr/>
        <p:txBody>
          <a:bodyPr/>
          <a:lstStyle/>
          <a:p>
            <a:r>
              <a:rPr lang="en-US" dirty="0"/>
              <a:t>Selecting Progress Monitoring Tools</a:t>
            </a:r>
          </a:p>
        </p:txBody>
      </p:sp>
      <p:sp>
        <p:nvSpPr>
          <p:cNvPr id="3" name="Content Placeholder 2">
            <a:extLst>
              <a:ext uri="{FF2B5EF4-FFF2-40B4-BE49-F238E27FC236}">
                <a16:creationId xmlns:a16="http://schemas.microsoft.com/office/drawing/2014/main" id="{5AAFFBAD-A062-4C4C-AB89-2024046C63BA}"/>
              </a:ext>
            </a:extLst>
          </p:cNvPr>
          <p:cNvSpPr>
            <a:spLocks noGrp="1"/>
          </p:cNvSpPr>
          <p:nvPr>
            <p:ph idx="1"/>
          </p:nvPr>
        </p:nvSpPr>
        <p:spPr/>
        <p:txBody>
          <a:bodyPr/>
          <a:lstStyle/>
          <a:p>
            <a:r>
              <a:rPr lang="en-US" dirty="0"/>
              <a:t>National Center on Intensive Invention tools charts offer </a:t>
            </a:r>
            <a:r>
              <a:rPr lang="en-US" b="1" i="1" dirty="0"/>
              <a:t>technical ratings</a:t>
            </a:r>
            <a:r>
              <a:rPr lang="en-US" dirty="0"/>
              <a:t> and </a:t>
            </a:r>
            <a:r>
              <a:rPr lang="en-US" b="1" i="1" dirty="0"/>
              <a:t>implementation information</a:t>
            </a:r>
            <a:r>
              <a:rPr lang="en-US" dirty="0"/>
              <a:t> on </a:t>
            </a:r>
            <a:r>
              <a:rPr lang="en-US" b="1" i="1" dirty="0"/>
              <a:t>assessment</a:t>
            </a:r>
            <a:r>
              <a:rPr lang="en-US" dirty="0"/>
              <a:t> and </a:t>
            </a:r>
            <a:r>
              <a:rPr lang="en-US" b="1" i="1" dirty="0"/>
              <a:t>intervention</a:t>
            </a:r>
            <a:r>
              <a:rPr lang="en-US" dirty="0"/>
              <a:t> programs commonly used as part of a multi-tiered system of support (MTSS).</a:t>
            </a:r>
          </a:p>
          <a:p>
            <a:r>
              <a:rPr lang="en-US" dirty="0"/>
              <a:t>Development and maintenance funded by U.S. Office of Special Education Programs (OSEP) since 2004.</a:t>
            </a:r>
          </a:p>
          <a:p>
            <a:r>
              <a:rPr lang="en-US" dirty="0"/>
              <a:t>Currently housed on the National Center on Intensive Intervention (NCII) website: </a:t>
            </a:r>
            <a:r>
              <a:rPr lang="en-US" dirty="0">
                <a:hlinkClick r:id="rId3"/>
              </a:rPr>
              <a:t>https://intensiveintervention.org/about-charts-resources</a:t>
            </a:r>
            <a:r>
              <a:rPr lang="en-US" dirty="0"/>
              <a:t> </a:t>
            </a:r>
          </a:p>
          <a:p>
            <a:endParaRPr lang="en-US" dirty="0"/>
          </a:p>
        </p:txBody>
      </p:sp>
      <p:sp>
        <p:nvSpPr>
          <p:cNvPr id="4" name="Slide Number Placeholder 3">
            <a:extLst>
              <a:ext uri="{FF2B5EF4-FFF2-40B4-BE49-F238E27FC236}">
                <a16:creationId xmlns:a16="http://schemas.microsoft.com/office/drawing/2014/main" id="{43A7DCD6-FCD8-D343-8666-2BBFE3B8B9B3}"/>
              </a:ext>
            </a:extLst>
          </p:cNvPr>
          <p:cNvSpPr>
            <a:spLocks noGrp="1"/>
          </p:cNvSpPr>
          <p:nvPr>
            <p:ph type="sldNum" sz="quarter" idx="10"/>
          </p:nvPr>
        </p:nvSpPr>
        <p:spPr/>
        <p:txBody>
          <a:bodyPr/>
          <a:lstStyle/>
          <a:p>
            <a:pPr algn="r"/>
            <a:fld id="{F3477EC8-074D-41C4-94AE-E9EA7CEEA348}" type="slidenum">
              <a:rPr lang="en-US" smtClean="0"/>
              <a:pPr algn="r"/>
              <a:t>19</a:t>
            </a:fld>
            <a:endParaRPr lang="en-US" dirty="0"/>
          </a:p>
        </p:txBody>
      </p:sp>
    </p:spTree>
    <p:extLst>
      <p:ext uri="{BB962C8B-B14F-4D97-AF65-F5344CB8AC3E}">
        <p14:creationId xmlns:p14="http://schemas.microsoft.com/office/powerpoint/2010/main" val="15207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normAutofit/>
          </a:bodyPr>
          <a:lstStyle/>
          <a:p>
            <a:r>
              <a:rPr lang="en-US" dirty="0"/>
              <a:t>Learning Objectives</a:t>
            </a:r>
          </a:p>
        </p:txBody>
      </p:sp>
      <p:sp>
        <p:nvSpPr>
          <p:cNvPr id="9" name="Content Placeholder 2"/>
          <p:cNvSpPr>
            <a:spLocks noGrp="1"/>
          </p:cNvSpPr>
          <p:nvPr>
            <p:ph idx="1"/>
          </p:nvPr>
        </p:nvSpPr>
        <p:spPr/>
        <p:txBody>
          <a:bodyPr/>
          <a:lstStyle/>
          <a:p>
            <a:pPr marL="0" indent="0">
              <a:buNone/>
            </a:pPr>
            <a:r>
              <a:rPr lang="en-US" dirty="0"/>
              <a:t>By the end of today, participants will:</a:t>
            </a:r>
          </a:p>
          <a:p>
            <a:r>
              <a:rPr lang="en-US" dirty="0"/>
              <a:t>Understand the purpose of using different mathematics progress monitoring tools.</a:t>
            </a:r>
          </a:p>
          <a:p>
            <a:r>
              <a:rPr lang="en-US" dirty="0"/>
              <a:t>Access resources to identify appropriate, potential progress monitoring tools.</a:t>
            </a:r>
          </a:p>
          <a:p>
            <a:r>
              <a:rPr lang="en-US" dirty="0"/>
              <a:t>Be able to use progress monitoring data to:</a:t>
            </a:r>
          </a:p>
          <a:p>
            <a:pPr lvl="1"/>
            <a:r>
              <a:rPr lang="en-US" sz="2000" dirty="0"/>
              <a:t>Determine ways to set individualized goals for intervention or for individualized education plans (IEPs).</a:t>
            </a:r>
          </a:p>
          <a:p>
            <a:pPr lvl="1"/>
            <a:r>
              <a:rPr lang="en-US" sz="2000" dirty="0"/>
              <a:t>Decide when instructional changes are needed for individual students.</a:t>
            </a:r>
          </a:p>
          <a:p>
            <a:endParaRPr lang="en-US" dirty="0"/>
          </a:p>
        </p:txBody>
      </p:sp>
      <p:sp>
        <p:nvSpPr>
          <p:cNvPr id="3" name="Slide Number Placeholder 2"/>
          <p:cNvSpPr>
            <a:spLocks noGrp="1"/>
          </p:cNvSpPr>
          <p:nvPr>
            <p:ph type="sldNum" sz="quarter" idx="10"/>
          </p:nvPr>
        </p:nvSpPr>
        <p:spPr/>
        <p:txBody>
          <a:bodyPr/>
          <a:lstStyle/>
          <a:p>
            <a:pPr algn="r"/>
            <a:fld id="{F3477EC8-074D-41C4-94AE-E9EA7CEEA348}" type="slidenum">
              <a:rPr>
                <a:solidFill>
                  <a:srgbClr val="FFFFFF">
                    <a:lumMod val="75000"/>
                  </a:srgbClr>
                </a:solidFill>
              </a:rPr>
              <a:pPr algn="r"/>
              <a:t>2</a:t>
            </a:fld>
            <a:endParaRPr dirty="0">
              <a:solidFill>
                <a:srgbClr val="FFFFFF">
                  <a:lumMod val="75000"/>
                </a:srgbClr>
              </a:solidFill>
            </a:endParaRPr>
          </a:p>
        </p:txBody>
      </p:sp>
    </p:spTree>
    <p:extLst>
      <p:ext uri="{BB962C8B-B14F-4D97-AF65-F5344CB8AC3E}">
        <p14:creationId xmlns:p14="http://schemas.microsoft.com/office/powerpoint/2010/main" val="2270771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00C36-F81B-4B4A-A533-C48DA51BC713}"/>
              </a:ext>
            </a:extLst>
          </p:cNvPr>
          <p:cNvSpPr>
            <a:spLocks noGrp="1"/>
          </p:cNvSpPr>
          <p:nvPr>
            <p:ph type="title"/>
          </p:nvPr>
        </p:nvSpPr>
        <p:spPr/>
        <p:txBody>
          <a:bodyPr/>
          <a:lstStyle/>
          <a:p>
            <a:r>
              <a:rPr lang="en-US" dirty="0"/>
              <a:t>Academic Progress Monitoring Chart </a:t>
            </a:r>
          </a:p>
        </p:txBody>
      </p:sp>
      <p:sp>
        <p:nvSpPr>
          <p:cNvPr id="4" name="Slide Number Placeholder 3">
            <a:extLst>
              <a:ext uri="{FF2B5EF4-FFF2-40B4-BE49-F238E27FC236}">
                <a16:creationId xmlns:a16="http://schemas.microsoft.com/office/drawing/2014/main" id="{31A66455-E2D9-F548-BBBF-5D35515D08ED}"/>
              </a:ext>
            </a:extLst>
          </p:cNvPr>
          <p:cNvSpPr>
            <a:spLocks noGrp="1"/>
          </p:cNvSpPr>
          <p:nvPr>
            <p:ph type="sldNum" sz="quarter" idx="10"/>
          </p:nvPr>
        </p:nvSpPr>
        <p:spPr/>
        <p:txBody>
          <a:bodyPr/>
          <a:lstStyle/>
          <a:p>
            <a:pPr algn="r"/>
            <a:fld id="{F3477EC8-074D-41C4-94AE-E9EA7CEEA348}" type="slidenum">
              <a:rPr lang="en-US" smtClean="0"/>
              <a:pPr algn="r"/>
              <a:t>20</a:t>
            </a:fld>
            <a:endParaRPr lang="en-US" dirty="0"/>
          </a:p>
        </p:txBody>
      </p:sp>
      <p:pic>
        <p:nvPicPr>
          <p:cNvPr id="6" name="Picture 5" descr="A screenshot of the academic progress monitoring tools chart on the NCII website. ">
            <a:extLst>
              <a:ext uri="{FF2B5EF4-FFF2-40B4-BE49-F238E27FC236}">
                <a16:creationId xmlns:a16="http://schemas.microsoft.com/office/drawing/2014/main" id="{C6ECC050-776D-FA4B-AD7D-30110E57CB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281" y="1713941"/>
            <a:ext cx="4704022" cy="4652682"/>
          </a:xfrm>
          <a:prstGeom prst="rect">
            <a:avLst/>
          </a:prstGeom>
        </p:spPr>
      </p:pic>
      <p:sp>
        <p:nvSpPr>
          <p:cNvPr id="7" name="Rectangle 6">
            <a:extLst>
              <a:ext uri="{FF2B5EF4-FFF2-40B4-BE49-F238E27FC236}">
                <a16:creationId xmlns:a16="http://schemas.microsoft.com/office/drawing/2014/main" id="{225B4A38-D3BD-5C42-912C-5220885C199C}"/>
              </a:ext>
            </a:extLst>
          </p:cNvPr>
          <p:cNvSpPr/>
          <p:nvPr/>
        </p:nvSpPr>
        <p:spPr>
          <a:xfrm>
            <a:off x="4709588" y="3209282"/>
            <a:ext cx="4061573" cy="1477328"/>
          </a:xfrm>
          <a:prstGeom prst="rect">
            <a:avLst/>
          </a:prstGeom>
        </p:spPr>
        <p:txBody>
          <a:bodyPr wrap="square">
            <a:spAutoFit/>
          </a:bodyPr>
          <a:lstStyle/>
          <a:p>
            <a:r>
              <a:rPr lang="en-US" sz="1800" dirty="0">
                <a:hlinkClick r:id="rId4"/>
              </a:rPr>
              <a:t>https://charts.intensiveintervention.org/chart/progress-monitoring?field_apm_subject%5B%5D=358&amp;field_apm_grade%5B%5D=355&amp;field_apm_grade%5B%5D=356</a:t>
            </a:r>
            <a:endParaRPr lang="en-US" sz="1800" dirty="0"/>
          </a:p>
        </p:txBody>
      </p:sp>
    </p:spTree>
    <p:custDataLst>
      <p:tags r:id="rId1"/>
    </p:custDataLst>
    <p:extLst>
      <p:ext uri="{BB962C8B-B14F-4D97-AF65-F5344CB8AC3E}">
        <p14:creationId xmlns:p14="http://schemas.microsoft.com/office/powerpoint/2010/main" val="3903844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APM Tools Chart: Tab Structure</a:t>
            </a:r>
          </a:p>
        </p:txBody>
      </p:sp>
      <p:sp>
        <p:nvSpPr>
          <p:cNvPr id="6" name="Slide Number Placeholder 3">
            <a:extLst>
              <a:ext uri="{FF2B5EF4-FFF2-40B4-BE49-F238E27FC236}">
                <a16:creationId xmlns:a16="http://schemas.microsoft.com/office/drawing/2014/main" id="{54CA872F-3A1B-4E5E-8533-0E42E26FC881}"/>
              </a:ext>
            </a:extLst>
          </p:cNvPr>
          <p:cNvSpPr>
            <a:spLocks noGrp="1"/>
          </p:cNvSpPr>
          <p:nvPr>
            <p:ph type="sldNum" sz="quarter" idx="10"/>
          </p:nvPr>
        </p:nvSpPr>
        <p:spPr/>
        <p:txBody>
          <a:bodyPr/>
          <a:lstStyle/>
          <a:p>
            <a:pPr algn="r"/>
            <a:fld id="{F3477EC8-074D-41C4-94AE-E9EA7CEEA348}" type="slidenum">
              <a:rPr lang="en-US" smtClean="0"/>
              <a:pPr algn="r"/>
              <a:t>21</a:t>
            </a:fld>
            <a:endParaRPr lang="en-US" dirty="0"/>
          </a:p>
        </p:txBody>
      </p:sp>
      <p:pic>
        <p:nvPicPr>
          <p:cNvPr id="8" name="Picture 7" descr="A screenshot of the APM Tools charts; It shows various tabs. These tabs are foundational psychometric standards, progress monitoring with intensive population, and usability features. "/>
          <p:cNvPicPr>
            <a:picLocks noChangeAspect="1"/>
          </p:cNvPicPr>
          <p:nvPr/>
        </p:nvPicPr>
        <p:blipFill>
          <a:blip r:embed="rId4"/>
          <a:stretch>
            <a:fillRect/>
          </a:stretch>
        </p:blipFill>
        <p:spPr>
          <a:xfrm>
            <a:off x="1230024" y="2089702"/>
            <a:ext cx="7383625" cy="3502141"/>
          </a:xfrm>
          <a:prstGeom prst="rect">
            <a:avLst/>
          </a:prstGeom>
        </p:spPr>
      </p:pic>
      <p:sp>
        <p:nvSpPr>
          <p:cNvPr id="5" name="Arrow: Right 4" descr="An arrow pointing foundational psychometric standards tab in the APM tools charts.">
            <a:extLst>
              <a:ext uri="{FF2B5EF4-FFF2-40B4-BE49-F238E27FC236}">
                <a16:creationId xmlns:a16="http://schemas.microsoft.com/office/drawing/2014/main" id="{959C6854-F124-4823-9072-3AB5EF062AC9}"/>
              </a:ext>
            </a:extLst>
          </p:cNvPr>
          <p:cNvSpPr/>
          <p:nvPr/>
        </p:nvSpPr>
        <p:spPr>
          <a:xfrm>
            <a:off x="394636" y="2321378"/>
            <a:ext cx="640682" cy="56893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custDataLst>
      <p:tags r:id="rId1"/>
    </p:custDataLst>
    <p:extLst>
      <p:ext uri="{BB962C8B-B14F-4D97-AF65-F5344CB8AC3E}">
        <p14:creationId xmlns:p14="http://schemas.microsoft.com/office/powerpoint/2010/main" val="2546997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APM Tools Chart: Tab Structure</a:t>
            </a:r>
          </a:p>
        </p:txBody>
      </p:sp>
      <p:sp>
        <p:nvSpPr>
          <p:cNvPr id="6" name="Slide Number Placeholder 3">
            <a:extLst>
              <a:ext uri="{FF2B5EF4-FFF2-40B4-BE49-F238E27FC236}">
                <a16:creationId xmlns:a16="http://schemas.microsoft.com/office/drawing/2014/main" id="{3175D2BB-EBEB-4402-A477-B2DF1D55DDD0}"/>
              </a:ext>
            </a:extLst>
          </p:cNvPr>
          <p:cNvSpPr>
            <a:spLocks noGrp="1"/>
          </p:cNvSpPr>
          <p:nvPr>
            <p:ph type="sldNum" sz="quarter" idx="10"/>
          </p:nvPr>
        </p:nvSpPr>
        <p:spPr/>
        <p:txBody>
          <a:bodyPr/>
          <a:lstStyle/>
          <a:p>
            <a:pPr algn="r"/>
            <a:fld id="{F3477EC8-074D-41C4-94AE-E9EA7CEEA348}" type="slidenum">
              <a:rPr lang="en-US" smtClean="0"/>
              <a:pPr algn="r"/>
              <a:t>22</a:t>
            </a:fld>
            <a:endParaRPr lang="en-US" dirty="0"/>
          </a:p>
        </p:txBody>
      </p:sp>
      <p:pic>
        <p:nvPicPr>
          <p:cNvPr id="8" name="Picture 7" descr="A screenshot of the APM Tools charts; It shows various tabs. These tabs are foundational psychometric standards, progress monitoring with intensive population, and usability features. "/>
          <p:cNvPicPr>
            <a:picLocks noChangeAspect="1"/>
          </p:cNvPicPr>
          <p:nvPr/>
        </p:nvPicPr>
        <p:blipFill>
          <a:blip r:embed="rId4"/>
          <a:stretch>
            <a:fillRect/>
          </a:stretch>
        </p:blipFill>
        <p:spPr>
          <a:xfrm>
            <a:off x="1230024" y="2089702"/>
            <a:ext cx="7383625" cy="3502141"/>
          </a:xfrm>
          <a:prstGeom prst="rect">
            <a:avLst/>
          </a:prstGeom>
        </p:spPr>
      </p:pic>
      <p:sp>
        <p:nvSpPr>
          <p:cNvPr id="5" name="Arrow: Right 4" descr="An arrow pointing to the progress monitoring with intensive population tab in the APM tools charts. ">
            <a:extLst>
              <a:ext uri="{FF2B5EF4-FFF2-40B4-BE49-F238E27FC236}">
                <a16:creationId xmlns:a16="http://schemas.microsoft.com/office/drawing/2014/main" id="{959C6854-F124-4823-9072-3AB5EF062AC9}"/>
              </a:ext>
            </a:extLst>
          </p:cNvPr>
          <p:cNvSpPr/>
          <p:nvPr/>
        </p:nvSpPr>
        <p:spPr>
          <a:xfrm>
            <a:off x="343471" y="3556306"/>
            <a:ext cx="640682" cy="56893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custDataLst>
      <p:tags r:id="rId1"/>
    </p:custDataLst>
    <p:extLst>
      <p:ext uri="{BB962C8B-B14F-4D97-AF65-F5344CB8AC3E}">
        <p14:creationId xmlns:p14="http://schemas.microsoft.com/office/powerpoint/2010/main" val="335978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APM Tools Chart: Tab Structure</a:t>
            </a:r>
          </a:p>
        </p:txBody>
      </p:sp>
      <p:sp>
        <p:nvSpPr>
          <p:cNvPr id="6" name="Slide Number Placeholder 3">
            <a:extLst>
              <a:ext uri="{FF2B5EF4-FFF2-40B4-BE49-F238E27FC236}">
                <a16:creationId xmlns:a16="http://schemas.microsoft.com/office/drawing/2014/main" id="{6ACEAF67-9BBB-4F9A-884B-87BB10586BC9}"/>
              </a:ext>
            </a:extLst>
          </p:cNvPr>
          <p:cNvSpPr>
            <a:spLocks noGrp="1"/>
          </p:cNvSpPr>
          <p:nvPr>
            <p:ph type="sldNum" sz="quarter" idx="10"/>
          </p:nvPr>
        </p:nvSpPr>
        <p:spPr/>
        <p:txBody>
          <a:bodyPr/>
          <a:lstStyle/>
          <a:p>
            <a:pPr algn="r"/>
            <a:fld id="{F3477EC8-074D-41C4-94AE-E9EA7CEEA348}" type="slidenum">
              <a:rPr lang="en-US" smtClean="0"/>
              <a:pPr algn="r"/>
              <a:t>23</a:t>
            </a:fld>
            <a:endParaRPr lang="en-US" dirty="0"/>
          </a:p>
        </p:txBody>
      </p:sp>
      <p:pic>
        <p:nvPicPr>
          <p:cNvPr id="8" name="Picture 7" descr="A screenshot of the APM Tools charts; It shows various tabs. These tabs are foundational psychometric standards, progress monitoring with intensive population, and usability features. "/>
          <p:cNvPicPr>
            <a:picLocks noChangeAspect="1"/>
          </p:cNvPicPr>
          <p:nvPr/>
        </p:nvPicPr>
        <p:blipFill>
          <a:blip r:embed="rId4"/>
          <a:stretch>
            <a:fillRect/>
          </a:stretch>
        </p:blipFill>
        <p:spPr>
          <a:xfrm>
            <a:off x="1230024" y="2089702"/>
            <a:ext cx="7383625" cy="3502141"/>
          </a:xfrm>
          <a:prstGeom prst="rect">
            <a:avLst/>
          </a:prstGeom>
        </p:spPr>
      </p:pic>
      <p:sp>
        <p:nvSpPr>
          <p:cNvPr id="5" name="Arrow: Right 4" descr="An arrow pointing to the usability features tab in the APM tools charts. ">
            <a:extLst>
              <a:ext uri="{FF2B5EF4-FFF2-40B4-BE49-F238E27FC236}">
                <a16:creationId xmlns:a16="http://schemas.microsoft.com/office/drawing/2014/main" id="{959C6854-F124-4823-9072-3AB5EF062AC9}"/>
              </a:ext>
            </a:extLst>
          </p:cNvPr>
          <p:cNvSpPr/>
          <p:nvPr/>
        </p:nvSpPr>
        <p:spPr>
          <a:xfrm>
            <a:off x="422068" y="4653098"/>
            <a:ext cx="640682" cy="56893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custDataLst>
      <p:tags r:id="rId1"/>
    </p:custDataLst>
    <p:extLst>
      <p:ext uri="{BB962C8B-B14F-4D97-AF65-F5344CB8AC3E}">
        <p14:creationId xmlns:p14="http://schemas.microsoft.com/office/powerpoint/2010/main" val="3646914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3EBB6-C109-4EA5-92D1-CC5760B7AE89}"/>
              </a:ext>
            </a:extLst>
          </p:cNvPr>
          <p:cNvSpPr>
            <a:spLocks noGrp="1"/>
          </p:cNvSpPr>
          <p:nvPr>
            <p:ph type="title"/>
          </p:nvPr>
        </p:nvSpPr>
        <p:spPr/>
        <p:txBody>
          <a:bodyPr/>
          <a:lstStyle/>
          <a:p>
            <a:r>
              <a:rPr lang="en-US" dirty="0"/>
              <a:t>Progress Monitoring Tools: User Tips</a:t>
            </a:r>
          </a:p>
        </p:txBody>
      </p:sp>
      <p:sp>
        <p:nvSpPr>
          <p:cNvPr id="8" name="Slide Number Placeholder 3">
            <a:extLst>
              <a:ext uri="{FF2B5EF4-FFF2-40B4-BE49-F238E27FC236}">
                <a16:creationId xmlns:a16="http://schemas.microsoft.com/office/drawing/2014/main" id="{0C788CED-1BF7-47B3-854F-77E56C48A512}"/>
              </a:ext>
            </a:extLst>
          </p:cNvPr>
          <p:cNvSpPr>
            <a:spLocks noGrp="1"/>
          </p:cNvSpPr>
          <p:nvPr>
            <p:ph type="sldNum" sz="quarter" idx="11"/>
          </p:nvPr>
        </p:nvSpPr>
        <p:spPr/>
        <p:txBody>
          <a:bodyPr/>
          <a:lstStyle/>
          <a:p>
            <a:pPr algn="r"/>
            <a:fld id="{F3477EC8-074D-41C4-94AE-E9EA7CEEA348}" type="slidenum">
              <a:rPr lang="en-US" smtClean="0"/>
              <a:pPr algn="r"/>
              <a:t>24</a:t>
            </a:fld>
            <a:endParaRPr lang="en-US" dirty="0"/>
          </a:p>
        </p:txBody>
      </p:sp>
      <p:pic>
        <p:nvPicPr>
          <p:cNvPr id="4" name="Picture 3" descr="A screenshot of a cell phone&#10;&#10;Description automatically generated">
            <a:extLst>
              <a:ext uri="{FF2B5EF4-FFF2-40B4-BE49-F238E27FC236}">
                <a16:creationId xmlns:a16="http://schemas.microsoft.com/office/drawing/2014/main" id="{5C30209B-CB81-BD46-B372-0C96356227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6050" y="2723523"/>
            <a:ext cx="6311900" cy="2476500"/>
          </a:xfrm>
          <a:prstGeom prst="rect">
            <a:avLst/>
          </a:prstGeom>
        </p:spPr>
      </p:pic>
      <p:sp>
        <p:nvSpPr>
          <p:cNvPr id="6" name="Speech Bubble: Rectangle with Corners Rounded 5">
            <a:extLst>
              <a:ext uri="{FF2B5EF4-FFF2-40B4-BE49-F238E27FC236}">
                <a16:creationId xmlns:a16="http://schemas.microsoft.com/office/drawing/2014/main" id="{EB24FEF1-3E4A-4EDD-85DD-9F117D19514A}"/>
              </a:ext>
            </a:extLst>
          </p:cNvPr>
          <p:cNvSpPr/>
          <p:nvPr/>
        </p:nvSpPr>
        <p:spPr>
          <a:xfrm>
            <a:off x="3741898" y="1643845"/>
            <a:ext cx="2987148" cy="810807"/>
          </a:xfrm>
          <a:prstGeom prst="wedgeRoundRectCallout">
            <a:avLst>
              <a:gd name="adj1" fmla="val -43336"/>
              <a:gd name="adj2" fmla="val 184108"/>
              <a:gd name="adj3" fmla="val 16667"/>
            </a:avLst>
          </a:prstGeom>
          <a:solidFill>
            <a:schemeClr val="accent2">
              <a:lumMod val="20000"/>
              <a:lumOff val="8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Remember: </a:t>
            </a:r>
            <a:r>
              <a:rPr lang="en-US" sz="1400" dirty="0">
                <a:solidFill>
                  <a:schemeClr val="tx1"/>
                </a:solidFill>
              </a:rPr>
              <a:t>Click on the header for more information about how each of these areas was rated. </a:t>
            </a:r>
          </a:p>
        </p:txBody>
      </p:sp>
    </p:spTree>
    <p:custDataLst>
      <p:tags r:id="rId1"/>
    </p:custDataLst>
    <p:extLst>
      <p:ext uri="{BB962C8B-B14F-4D97-AF65-F5344CB8AC3E}">
        <p14:creationId xmlns:p14="http://schemas.microsoft.com/office/powerpoint/2010/main" val="3861837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52FE1-493C-456D-8840-D61B010EA800}"/>
              </a:ext>
            </a:extLst>
          </p:cNvPr>
          <p:cNvSpPr>
            <a:spLocks noGrp="1"/>
          </p:cNvSpPr>
          <p:nvPr>
            <p:ph type="title"/>
          </p:nvPr>
        </p:nvSpPr>
        <p:spPr>
          <a:xfrm>
            <a:off x="687388" y="390090"/>
            <a:ext cx="8224837" cy="984885"/>
          </a:xfrm>
        </p:spPr>
        <p:txBody>
          <a:bodyPr/>
          <a:lstStyle/>
          <a:p>
            <a:r>
              <a:rPr lang="en-US" dirty="0"/>
              <a:t>Progress Monitoring Tools: </a:t>
            </a:r>
            <a:br>
              <a:rPr lang="en-US" dirty="0"/>
            </a:br>
            <a:r>
              <a:rPr lang="en-US" dirty="0"/>
              <a:t>Dig Deeper Into the Data</a:t>
            </a:r>
          </a:p>
        </p:txBody>
      </p:sp>
      <p:sp>
        <p:nvSpPr>
          <p:cNvPr id="5" name="Slide Number Placeholder 4">
            <a:extLst>
              <a:ext uri="{FF2B5EF4-FFF2-40B4-BE49-F238E27FC236}">
                <a16:creationId xmlns:a16="http://schemas.microsoft.com/office/drawing/2014/main" id="{2E9321E3-98EA-4BB3-99EA-04A35B9AB967}"/>
              </a:ext>
            </a:extLst>
          </p:cNvPr>
          <p:cNvSpPr>
            <a:spLocks noGrp="1"/>
          </p:cNvSpPr>
          <p:nvPr>
            <p:ph type="sldNum" sz="quarter" idx="11"/>
          </p:nvPr>
        </p:nvSpPr>
        <p:spPr/>
        <p:txBody>
          <a:bodyPr/>
          <a:lstStyle/>
          <a:p>
            <a:fld id="{99A20822-4A49-4D36-86E3-300BA48D3F00}" type="slidenum">
              <a:rPr lang="en-US" smtClean="0"/>
              <a:pPr/>
              <a:t>25</a:t>
            </a:fld>
            <a:endParaRPr lang="en-US" dirty="0"/>
          </a:p>
        </p:txBody>
      </p:sp>
      <p:pic>
        <p:nvPicPr>
          <p:cNvPr id="4" name="Picture 3" descr="A screenshot of a social media post&#10;&#10;Description automatically generated">
            <a:extLst>
              <a:ext uri="{FF2B5EF4-FFF2-40B4-BE49-F238E27FC236}">
                <a16:creationId xmlns:a16="http://schemas.microsoft.com/office/drawing/2014/main" id="{9596BB65-591D-664C-B952-63083C9DDA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240" y="3157315"/>
            <a:ext cx="7466597" cy="2101652"/>
          </a:xfrm>
          <a:prstGeom prst="rect">
            <a:avLst/>
          </a:prstGeom>
        </p:spPr>
      </p:pic>
      <p:sp>
        <p:nvSpPr>
          <p:cNvPr id="8" name="Speech Bubble: Rectangle with Corners Rounded 7">
            <a:extLst>
              <a:ext uri="{FF2B5EF4-FFF2-40B4-BE49-F238E27FC236}">
                <a16:creationId xmlns:a16="http://schemas.microsoft.com/office/drawing/2014/main" id="{529FD82F-A9A8-4312-9987-172C0013E3F2}"/>
              </a:ext>
            </a:extLst>
          </p:cNvPr>
          <p:cNvSpPr/>
          <p:nvPr/>
        </p:nvSpPr>
        <p:spPr>
          <a:xfrm>
            <a:off x="5062401" y="1599033"/>
            <a:ext cx="2185826" cy="1344811"/>
          </a:xfrm>
          <a:prstGeom prst="wedgeRoundRectCallout">
            <a:avLst>
              <a:gd name="adj1" fmla="val -58872"/>
              <a:gd name="adj2" fmla="val 131137"/>
              <a:gd name="adj3" fmla="val 16667"/>
            </a:avLst>
          </a:prstGeom>
          <a:solidFill>
            <a:schemeClr val="accent2">
              <a:lumMod val="20000"/>
              <a:lumOff val="8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Click on the rating bubble to view the additional data used by reviewers to determine the rating.</a:t>
            </a:r>
          </a:p>
        </p:txBody>
      </p:sp>
      <p:pic>
        <p:nvPicPr>
          <p:cNvPr id="9" name="Picture 8" descr="A screenshot of the reliability page of the tools chart. ">
            <a:extLst>
              <a:ext uri="{FF2B5EF4-FFF2-40B4-BE49-F238E27FC236}">
                <a16:creationId xmlns:a16="http://schemas.microsoft.com/office/drawing/2014/main" id="{CDEE6B8B-D76A-433A-894A-F35E31640746}"/>
              </a:ext>
            </a:extLst>
          </p:cNvPr>
          <p:cNvPicPr>
            <a:picLocks noChangeAspect="1"/>
          </p:cNvPicPr>
          <p:nvPr/>
        </p:nvPicPr>
        <p:blipFill>
          <a:blip r:embed="rId4"/>
          <a:stretch>
            <a:fillRect/>
          </a:stretch>
        </p:blipFill>
        <p:spPr>
          <a:xfrm>
            <a:off x="950689" y="2413042"/>
            <a:ext cx="3130911" cy="1795099"/>
          </a:xfrm>
          <a:prstGeom prst="rect">
            <a:avLst/>
          </a:prstGeom>
          <a:ln>
            <a:solidFill>
              <a:schemeClr val="accent1"/>
            </a:solidFill>
          </a:ln>
        </p:spPr>
      </p:pic>
    </p:spTree>
    <p:custDataLst>
      <p:tags r:id="rId1"/>
    </p:custDataLst>
    <p:extLst>
      <p:ext uri="{BB962C8B-B14F-4D97-AF65-F5344CB8AC3E}">
        <p14:creationId xmlns:p14="http://schemas.microsoft.com/office/powerpoint/2010/main" val="1424403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B8256-9D8B-4022-9363-FC8AD0067280}"/>
              </a:ext>
            </a:extLst>
          </p:cNvPr>
          <p:cNvSpPr>
            <a:spLocks noGrp="1"/>
          </p:cNvSpPr>
          <p:nvPr>
            <p:ph type="title"/>
          </p:nvPr>
        </p:nvSpPr>
        <p:spPr/>
        <p:txBody>
          <a:bodyPr/>
          <a:lstStyle/>
          <a:p>
            <a:r>
              <a:rPr lang="en-US" dirty="0"/>
              <a:t>Advanced Filtering </a:t>
            </a:r>
          </a:p>
        </p:txBody>
      </p:sp>
      <p:sp>
        <p:nvSpPr>
          <p:cNvPr id="3" name="Content Placeholder 2">
            <a:extLst>
              <a:ext uri="{FF2B5EF4-FFF2-40B4-BE49-F238E27FC236}">
                <a16:creationId xmlns:a16="http://schemas.microsoft.com/office/drawing/2014/main" id="{14CA6399-339E-427E-83DA-3C2C4C8EBBF4}"/>
              </a:ext>
            </a:extLst>
          </p:cNvPr>
          <p:cNvSpPr>
            <a:spLocks noGrp="1"/>
          </p:cNvSpPr>
          <p:nvPr>
            <p:ph idx="1"/>
          </p:nvPr>
        </p:nvSpPr>
        <p:spPr/>
        <p:txBody>
          <a:bodyPr>
            <a:normAutofit/>
          </a:bodyPr>
          <a:lstStyle/>
          <a:p>
            <a:r>
              <a:rPr lang="en-US" dirty="0"/>
              <a:t>Looking for something specific? Use the advanced filtering to narrow your search.</a:t>
            </a:r>
          </a:p>
        </p:txBody>
      </p:sp>
      <p:sp>
        <p:nvSpPr>
          <p:cNvPr id="5" name="Slide Number Placeholder 4">
            <a:extLst>
              <a:ext uri="{FF2B5EF4-FFF2-40B4-BE49-F238E27FC236}">
                <a16:creationId xmlns:a16="http://schemas.microsoft.com/office/drawing/2014/main" id="{B42A3DD5-E858-42C8-9A4E-30CA8CA35336}"/>
              </a:ext>
            </a:extLst>
          </p:cNvPr>
          <p:cNvSpPr>
            <a:spLocks noGrp="1"/>
          </p:cNvSpPr>
          <p:nvPr>
            <p:ph type="sldNum" sz="quarter" idx="11"/>
          </p:nvPr>
        </p:nvSpPr>
        <p:spPr/>
        <p:txBody>
          <a:bodyPr/>
          <a:lstStyle/>
          <a:p>
            <a:fld id="{99A20822-4A49-4D36-86E3-300BA48D3F00}" type="slidenum">
              <a:rPr lang="en-US" smtClean="0"/>
              <a:pPr/>
              <a:t>26</a:t>
            </a:fld>
            <a:endParaRPr lang="en-US" dirty="0"/>
          </a:p>
        </p:txBody>
      </p:sp>
      <p:pic>
        <p:nvPicPr>
          <p:cNvPr id="4" name="Picture 3" descr="A screenshot of the advanced filtering features of the NCII tools chart. ">
            <a:extLst>
              <a:ext uri="{FF2B5EF4-FFF2-40B4-BE49-F238E27FC236}">
                <a16:creationId xmlns:a16="http://schemas.microsoft.com/office/drawing/2014/main" id="{7DE87DD4-0941-4EF6-9579-F2D6EFD004FB}"/>
              </a:ext>
            </a:extLst>
          </p:cNvPr>
          <p:cNvPicPr>
            <a:picLocks noChangeAspect="1"/>
          </p:cNvPicPr>
          <p:nvPr/>
        </p:nvPicPr>
        <p:blipFill>
          <a:blip r:embed="rId3"/>
          <a:stretch>
            <a:fillRect/>
          </a:stretch>
        </p:blipFill>
        <p:spPr>
          <a:xfrm>
            <a:off x="1762456" y="2813517"/>
            <a:ext cx="5617945" cy="2745656"/>
          </a:xfrm>
          <a:prstGeom prst="rect">
            <a:avLst/>
          </a:prstGeom>
        </p:spPr>
      </p:pic>
      <p:sp>
        <p:nvSpPr>
          <p:cNvPr id="7" name="Speech Bubble: Rectangle with Corners Rounded 6">
            <a:extLst>
              <a:ext uri="{FF2B5EF4-FFF2-40B4-BE49-F238E27FC236}">
                <a16:creationId xmlns:a16="http://schemas.microsoft.com/office/drawing/2014/main" id="{C6CB12B5-1FD3-468F-8CA5-F78556A9C13C}"/>
              </a:ext>
            </a:extLst>
          </p:cNvPr>
          <p:cNvSpPr/>
          <p:nvPr/>
        </p:nvSpPr>
        <p:spPr>
          <a:xfrm>
            <a:off x="7013750" y="1889092"/>
            <a:ext cx="1457751" cy="924425"/>
          </a:xfrm>
          <a:prstGeom prst="wedgeRoundRectCallout">
            <a:avLst>
              <a:gd name="adj1" fmla="val -72488"/>
              <a:gd name="adj2" fmla="val 56948"/>
              <a:gd name="adj3" fmla="val 16667"/>
            </a:avLst>
          </a:prstGeom>
          <a:solidFill>
            <a:schemeClr val="accent2">
              <a:lumMod val="20000"/>
              <a:lumOff val="8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Get a printable version of the chart.</a:t>
            </a:r>
          </a:p>
        </p:txBody>
      </p:sp>
    </p:spTree>
    <p:custDataLst>
      <p:tags r:id="rId1"/>
    </p:custDataLst>
    <p:extLst>
      <p:ext uri="{BB962C8B-B14F-4D97-AF65-F5344CB8AC3E}">
        <p14:creationId xmlns:p14="http://schemas.microsoft.com/office/powerpoint/2010/main" val="5517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Making Instructional Decisions for Individual Students</a:t>
            </a:r>
          </a:p>
        </p:txBody>
      </p:sp>
      <p:sp>
        <p:nvSpPr>
          <p:cNvPr id="5" name="Subtitle 4"/>
          <p:cNvSpPr>
            <a:spLocks noGrp="1"/>
          </p:cNvSpPr>
          <p:nvPr>
            <p:ph idx="1"/>
          </p:nvPr>
        </p:nvSpPr>
        <p:spPr/>
        <p:txBody>
          <a:bodyPr/>
          <a:lstStyle/>
          <a:p>
            <a:pPr marL="0" indent="0"/>
            <a:r>
              <a:rPr lang="en-US" dirty="0"/>
              <a:t>Using progress monitoring data to determine current status, set goals, and evaluate growth</a:t>
            </a:r>
          </a:p>
        </p:txBody>
      </p:sp>
      <p:sp>
        <p:nvSpPr>
          <p:cNvPr id="2" name="Slide Number Placeholder 1"/>
          <p:cNvSpPr>
            <a:spLocks noGrp="1"/>
          </p:cNvSpPr>
          <p:nvPr>
            <p:ph type="sldNum" sz="quarter" idx="12"/>
          </p:nvPr>
        </p:nvSpPr>
        <p:spPr>
          <a:prstGeom prst="rect">
            <a:avLst/>
          </a:prstGeom>
        </p:spPr>
        <p:txBody>
          <a:bodyPr/>
          <a:lstStyle/>
          <a:p>
            <a:fld id="{A1A8B8B9-B651-4439-A868-E8F04EF81465}" type="slidenum">
              <a:rPr lang="en-US" smtClean="0"/>
              <a:pPr/>
              <a:t>27</a:t>
            </a:fld>
            <a:endParaRPr lang="en-US" dirty="0"/>
          </a:p>
        </p:txBody>
      </p:sp>
    </p:spTree>
    <p:extLst>
      <p:ext uri="{BB962C8B-B14F-4D97-AF65-F5344CB8AC3E}">
        <p14:creationId xmlns:p14="http://schemas.microsoft.com/office/powerpoint/2010/main" val="1414458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Steps for Using Progress Monitoring Data </a:t>
            </a:r>
          </a:p>
        </p:txBody>
      </p:sp>
      <p:sp>
        <p:nvSpPr>
          <p:cNvPr id="5" name="Content Placeholder 4"/>
          <p:cNvSpPr>
            <a:spLocks noGrp="1"/>
          </p:cNvSpPr>
          <p:nvPr>
            <p:ph idx="1"/>
          </p:nvPr>
        </p:nvSpPr>
        <p:spPr/>
        <p:txBody>
          <a:bodyPr/>
          <a:lstStyle/>
          <a:p>
            <a:pPr marL="457200" indent="-457200">
              <a:buFont typeface="+mj-lt"/>
              <a:buAutoNum type="arabicPeriod"/>
            </a:pPr>
            <a:r>
              <a:rPr lang="en-US" dirty="0"/>
              <a:t>Establish a baseline.</a:t>
            </a:r>
          </a:p>
          <a:p>
            <a:pPr marL="741363" lvl="1" indent="-282575"/>
            <a:r>
              <a:rPr lang="en-US" dirty="0"/>
              <a:t>For students on IEPs, use baseline for development of present level statements. </a:t>
            </a:r>
          </a:p>
          <a:p>
            <a:pPr marL="457200" indent="-457200">
              <a:buFont typeface="+mj-lt"/>
              <a:buAutoNum type="arabicPeriod"/>
            </a:pPr>
            <a:r>
              <a:rPr lang="en-US" dirty="0"/>
              <a:t>Set a goal.</a:t>
            </a:r>
          </a:p>
          <a:p>
            <a:pPr marL="457200" indent="-457200">
              <a:buFont typeface="+mj-lt"/>
              <a:buAutoNum type="arabicPeriod"/>
            </a:pPr>
            <a:r>
              <a:rPr lang="en-US" dirty="0"/>
              <a:t>Analyze data to make decisions.</a:t>
            </a:r>
          </a:p>
        </p:txBody>
      </p:sp>
      <p:sp>
        <p:nvSpPr>
          <p:cNvPr id="3" name="Slide Number Placeholder 2"/>
          <p:cNvSpPr>
            <a:spLocks noGrp="1"/>
          </p:cNvSpPr>
          <p:nvPr>
            <p:ph type="sldNum" sz="quarter" idx="10"/>
          </p:nvPr>
        </p:nvSpPr>
        <p:spPr/>
        <p:txBody>
          <a:bodyPr/>
          <a:lstStyle/>
          <a:p>
            <a:pPr>
              <a:defRPr/>
            </a:pPr>
            <a:fld id="{765A1791-4B10-4E06-9480-3A21AE6841E2}" type="slidenum">
              <a:rPr>
                <a:solidFill>
                  <a:srgbClr val="FFFFFF">
                    <a:lumMod val="75000"/>
                  </a:srgbClr>
                </a:solidFill>
              </a:rPr>
              <a:pPr>
                <a:defRPr/>
              </a:pPr>
              <a:t>28</a:t>
            </a:fld>
            <a:endParaRPr dirty="0">
              <a:solidFill>
                <a:srgbClr val="FFFFFF">
                  <a:lumMod val="75000"/>
                </a:srgbClr>
              </a:solidFill>
            </a:endParaRPr>
          </a:p>
        </p:txBody>
      </p:sp>
    </p:spTree>
    <p:extLst>
      <p:ext uri="{BB962C8B-B14F-4D97-AF65-F5344CB8AC3E}">
        <p14:creationId xmlns:p14="http://schemas.microsoft.com/office/powerpoint/2010/main" val="36215163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Step 1: Establish a Baseline</a:t>
            </a:r>
          </a:p>
        </p:txBody>
      </p:sp>
      <p:sp>
        <p:nvSpPr>
          <p:cNvPr id="6" name="Content Placeholder 5"/>
          <p:cNvSpPr>
            <a:spLocks noGrp="1"/>
          </p:cNvSpPr>
          <p:nvPr>
            <p:ph idx="1"/>
          </p:nvPr>
        </p:nvSpPr>
        <p:spPr/>
        <p:txBody>
          <a:bodyPr/>
          <a:lstStyle/>
          <a:p>
            <a:r>
              <a:rPr lang="en-US" dirty="0"/>
              <a:t>To begin progress monitoring, you need to know a student’s initial skill level.</a:t>
            </a:r>
          </a:p>
          <a:p>
            <a:r>
              <a:rPr lang="en-US" dirty="0"/>
              <a:t>A stable baseline is important for goal setting. </a:t>
            </a:r>
          </a:p>
          <a:p>
            <a:r>
              <a:rPr lang="en-US" dirty="0"/>
              <a:t>For students with IEPs, baseline should be used as a component of present level of performance statement.</a:t>
            </a:r>
          </a:p>
          <a:p>
            <a:r>
              <a:rPr lang="en-US" dirty="0"/>
              <a:t>Baseline options: </a:t>
            </a:r>
          </a:p>
          <a:p>
            <a:pPr lvl="1"/>
            <a:r>
              <a:rPr lang="en-US" sz="2000" dirty="0"/>
              <a:t>Use the median score of the most recent three probes (if collected in one sitting).</a:t>
            </a:r>
          </a:p>
          <a:p>
            <a:pPr lvl="1"/>
            <a:r>
              <a:rPr lang="en-US" sz="2000" dirty="0"/>
              <a:t>Use the mean of the most recent three data points (if collected over three sittings). </a:t>
            </a:r>
          </a:p>
        </p:txBody>
      </p:sp>
      <p:sp>
        <p:nvSpPr>
          <p:cNvPr id="4" name="Slide Number Placeholder 3"/>
          <p:cNvSpPr>
            <a:spLocks noGrp="1"/>
          </p:cNvSpPr>
          <p:nvPr>
            <p:ph type="sldNum" sz="quarter" idx="10"/>
          </p:nvPr>
        </p:nvSpPr>
        <p:spPr/>
        <p:txBody>
          <a:bodyPr/>
          <a:lstStyle/>
          <a:p>
            <a:pPr>
              <a:defRPr/>
            </a:pPr>
            <a:fld id="{085E27C5-ECB1-4EBC-98D3-F94D2BA84B3F}" type="slidenum">
              <a:rPr>
                <a:solidFill>
                  <a:srgbClr val="FFFFFF">
                    <a:lumMod val="75000"/>
                  </a:srgbClr>
                </a:solidFill>
              </a:rPr>
              <a:pPr>
                <a:defRPr/>
              </a:pPr>
              <a:t>29</a:t>
            </a:fld>
            <a:endParaRPr dirty="0">
              <a:solidFill>
                <a:srgbClr val="FFFFFF">
                  <a:lumMod val="75000"/>
                </a:srgbClr>
              </a:solidFill>
            </a:endParaRPr>
          </a:p>
        </p:txBody>
      </p:sp>
    </p:spTree>
    <p:extLst>
      <p:ext uri="{BB962C8B-B14F-4D97-AF65-F5344CB8AC3E}">
        <p14:creationId xmlns:p14="http://schemas.microsoft.com/office/powerpoint/2010/main" val="1924981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 Monitoring:</a:t>
            </a:r>
            <a:br>
              <a:rPr lang="en-US" dirty="0"/>
            </a:br>
            <a:r>
              <a:rPr lang="en-US" dirty="0"/>
              <a:t>A Quick Review of the Basics </a:t>
            </a:r>
          </a:p>
        </p:txBody>
      </p:sp>
      <p:sp>
        <p:nvSpPr>
          <p:cNvPr id="3" name="Text Placeholder 2"/>
          <p:cNvSpPr>
            <a:spLocks noGrp="1"/>
          </p:cNvSpPr>
          <p:nvPr>
            <p:ph idx="1"/>
          </p:nvPr>
        </p:nvSpPr>
        <p:spPr/>
        <p:txBody>
          <a:bodyPr/>
          <a:lstStyle/>
          <a:p>
            <a:r>
              <a:rPr lang="en-US" dirty="0"/>
              <a:t>How does it fit into the data-based individualization (DBI) process?</a:t>
            </a:r>
          </a:p>
        </p:txBody>
      </p:sp>
      <p:sp>
        <p:nvSpPr>
          <p:cNvPr id="4" name="Slide Number Placeholder 3"/>
          <p:cNvSpPr>
            <a:spLocks noGrp="1"/>
          </p:cNvSpPr>
          <p:nvPr>
            <p:ph type="sldNum" sz="quarter" idx="12"/>
          </p:nvPr>
        </p:nvSpPr>
        <p:spPr/>
        <p:txBody>
          <a:bodyPr/>
          <a:lstStyle/>
          <a:p>
            <a:fld id="{A1A8B8B9-B651-4439-A868-E8F04EF81465}" type="slidenum">
              <a:rPr lang="en-US" smtClean="0">
                <a:solidFill>
                  <a:srgbClr val="1F497D">
                    <a:lumMod val="75000"/>
                  </a:srgbClr>
                </a:solidFill>
              </a:rPr>
              <a:pPr/>
              <a:t>3</a:t>
            </a:fld>
            <a:endParaRPr lang="en-US" dirty="0">
              <a:solidFill>
                <a:srgbClr val="1F497D">
                  <a:lumMod val="75000"/>
                </a:srgbClr>
              </a:solidFill>
            </a:endParaRPr>
          </a:p>
        </p:txBody>
      </p:sp>
    </p:spTree>
    <p:extLst>
      <p:ext uri="{BB962C8B-B14F-4D97-AF65-F5344CB8AC3E}">
        <p14:creationId xmlns:p14="http://schemas.microsoft.com/office/powerpoint/2010/main" val="29256224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Review: Mean and Median</a:t>
            </a:r>
          </a:p>
        </p:txBody>
      </p:sp>
      <p:sp>
        <p:nvSpPr>
          <p:cNvPr id="4" name="Content Placeholder 3"/>
          <p:cNvSpPr>
            <a:spLocks noGrp="1"/>
          </p:cNvSpPr>
          <p:nvPr>
            <p:ph idx="1"/>
          </p:nvPr>
        </p:nvSpPr>
        <p:spPr/>
        <p:txBody>
          <a:bodyPr/>
          <a:lstStyle/>
          <a:p>
            <a:pPr marL="0" indent="0">
              <a:buNone/>
            </a:pPr>
            <a:r>
              <a:rPr lang="en-US" b="1" dirty="0"/>
              <a:t>Mean</a:t>
            </a:r>
          </a:p>
          <a:p>
            <a:r>
              <a:rPr lang="en-US" dirty="0"/>
              <a:t>Arithmetic average</a:t>
            </a:r>
          </a:p>
          <a:p>
            <a:r>
              <a:rPr lang="en-US" dirty="0"/>
              <a:t>Sum of all scores divided by number of scores</a:t>
            </a:r>
          </a:p>
          <a:p>
            <a:pPr marL="0" indent="0">
              <a:buNone/>
            </a:pPr>
            <a:r>
              <a:rPr lang="en-US" b="1" dirty="0"/>
              <a:t>Median</a:t>
            </a:r>
          </a:p>
          <a:p>
            <a:r>
              <a:rPr lang="en-US" dirty="0"/>
              <a:t>Middle number in an ordered list</a:t>
            </a:r>
          </a:p>
          <a:p>
            <a:r>
              <a:rPr lang="en-US" dirty="0"/>
              <a:t>If you have an even number of scores, take the average of the two middle scores.</a:t>
            </a:r>
          </a:p>
        </p:txBody>
      </p:sp>
      <p:sp>
        <p:nvSpPr>
          <p:cNvPr id="3" name="Slide Number Placeholder 2"/>
          <p:cNvSpPr>
            <a:spLocks noGrp="1"/>
          </p:cNvSpPr>
          <p:nvPr>
            <p:ph type="sldNum" sz="quarter" idx="10"/>
          </p:nvPr>
        </p:nvSpPr>
        <p:spPr/>
        <p:txBody>
          <a:bodyPr/>
          <a:lstStyle/>
          <a:p>
            <a:fld id="{4DBB3109-6B36-4C42-ABE5-993D6B0A452A}" type="slidenum">
              <a:rPr lang="en-US" smtClean="0">
                <a:solidFill>
                  <a:srgbClr val="FFFFFF">
                    <a:lumMod val="75000"/>
                  </a:srgbClr>
                </a:solidFill>
              </a:rPr>
              <a:pPr/>
              <a:t>30</a:t>
            </a:fld>
            <a:endParaRPr lang="en-US" dirty="0">
              <a:solidFill>
                <a:srgbClr val="FFFFFF">
                  <a:lumMod val="75000"/>
                </a:srgbClr>
              </a:solidFill>
            </a:endParaRPr>
          </a:p>
        </p:txBody>
      </p:sp>
    </p:spTree>
    <p:extLst>
      <p:ext uri="{BB962C8B-B14F-4D97-AF65-F5344CB8AC3E}">
        <p14:creationId xmlns:p14="http://schemas.microsoft.com/office/powerpoint/2010/main" val="24446619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390090"/>
            <a:ext cx="8224837" cy="984885"/>
          </a:xfrm>
        </p:spPr>
        <p:txBody>
          <a:bodyPr/>
          <a:lstStyle/>
          <a:p>
            <a:r>
              <a:rPr lang="en-US" dirty="0"/>
              <a:t>Example: Finding the Baseline Score </a:t>
            </a:r>
            <a:br>
              <a:rPr lang="en-US" dirty="0"/>
            </a:br>
            <a:r>
              <a:rPr lang="en-US" dirty="0"/>
              <a:t>Using Means</a:t>
            </a:r>
          </a:p>
        </p:txBody>
      </p:sp>
      <p:sp>
        <p:nvSpPr>
          <p:cNvPr id="3" name="Content Placeholder 2"/>
          <p:cNvSpPr>
            <a:spLocks noGrp="1"/>
          </p:cNvSpPr>
          <p:nvPr>
            <p:ph idx="1"/>
          </p:nvPr>
        </p:nvSpPr>
        <p:spPr/>
        <p:txBody>
          <a:bodyPr/>
          <a:lstStyle/>
          <a:p>
            <a:r>
              <a:rPr lang="en-US" dirty="0"/>
              <a:t>When baseline assessments are conducted on different days (e.g., three data points over 3 weeks), we use the mean of the most recent three scores (we will use this method in today’s examples).</a:t>
            </a:r>
          </a:p>
          <a:p>
            <a:endParaRPr lang="en-US" dirty="0"/>
          </a:p>
        </p:txBody>
      </p:sp>
      <p:sp>
        <p:nvSpPr>
          <p:cNvPr id="4" name="Slide Number Placeholder 3"/>
          <p:cNvSpPr>
            <a:spLocks noGrp="1"/>
          </p:cNvSpPr>
          <p:nvPr>
            <p:ph type="sldNum" sz="quarter" idx="10"/>
          </p:nvPr>
        </p:nvSpPr>
        <p:spPr/>
        <p:txBody>
          <a:bodyPr/>
          <a:lstStyle/>
          <a:p>
            <a:fld id="{4DBB3109-6B36-4C42-ABE5-993D6B0A452A}" type="slidenum">
              <a:rPr lang="en-US" smtClean="0">
                <a:solidFill>
                  <a:srgbClr val="FFFFFF">
                    <a:lumMod val="75000"/>
                  </a:srgbClr>
                </a:solidFill>
              </a:rPr>
              <a:pPr/>
              <a:t>31</a:t>
            </a:fld>
            <a:endParaRPr lang="en-US" dirty="0">
              <a:solidFill>
                <a:srgbClr val="FFFFFF">
                  <a:lumMod val="75000"/>
                </a:srgbClr>
              </a:solidFill>
            </a:endParaRPr>
          </a:p>
        </p:txBody>
      </p:sp>
      <mc:AlternateContent xmlns:mc="http://schemas.openxmlformats.org/markup-compatibility/2006" xmlns:a14="http://schemas.microsoft.com/office/drawing/2010/main">
        <mc:Choice Requires="a14">
          <p:sp>
            <p:nvSpPr>
              <p:cNvPr id="7" name="TextBox 6"/>
              <p:cNvSpPr txBox="1"/>
              <p:nvPr/>
            </p:nvSpPr>
            <p:spPr>
              <a:xfrm>
                <a:off x="5753100" y="3842799"/>
                <a:ext cx="2946400" cy="1506759"/>
              </a:xfrm>
              <a:prstGeom prst="rect">
                <a:avLst/>
              </a:prstGeom>
              <a:noFill/>
            </p:spPr>
            <p:txBody>
              <a:bodyPr wrap="square" rtlCol="0">
                <a:spAutoFit/>
              </a:bodyPr>
              <a:lstStyle/>
              <a:p>
                <a:pPr algn="ctr"/>
                <a:r>
                  <a:rPr lang="en-US" dirty="0">
                    <a:solidFill>
                      <a:schemeClr val="tx2">
                        <a:lumMod val="75000"/>
                      </a:schemeClr>
                    </a:solidFill>
                    <a:latin typeface="+mn-lt"/>
                  </a:rPr>
                  <a:t>Baseline Mean:</a:t>
                </a:r>
              </a:p>
              <a:p>
                <a:pPr algn="ctr"/>
                <a:r>
                  <a:rPr lang="en-US" dirty="0">
                    <a:solidFill>
                      <a:schemeClr val="tx2">
                        <a:lumMod val="75000"/>
                      </a:schemeClr>
                    </a:solidFill>
                    <a:latin typeface="+mn-lt"/>
                  </a:rPr>
                  <a:t> </a:t>
                </a:r>
              </a:p>
              <a:p>
                <a:pPr algn="ctr"/>
                <a14:m>
                  <m:oMath xmlns:m="http://schemas.openxmlformats.org/officeDocument/2006/math">
                    <m:f>
                      <m:fPr>
                        <m:ctrlPr>
                          <a:rPr lang="en-US" sz="3000" i="1" smtClean="0">
                            <a:solidFill>
                              <a:schemeClr val="tx2">
                                <a:lumMod val="75000"/>
                              </a:schemeClr>
                            </a:solidFill>
                            <a:latin typeface="Cambria Math" panose="02040503050406030204" pitchFamily="18" charset="0"/>
                          </a:rPr>
                        </m:ctrlPr>
                      </m:fPr>
                      <m:num>
                        <m:r>
                          <a:rPr lang="en-US" sz="3000" b="0" i="1" smtClean="0">
                            <a:solidFill>
                              <a:schemeClr val="tx2">
                                <a:lumMod val="75000"/>
                              </a:schemeClr>
                            </a:solidFill>
                            <a:latin typeface="Cambria Math" panose="02040503050406030204" pitchFamily="18" charset="0"/>
                          </a:rPr>
                          <m:t>(3 + 3 + 6)</m:t>
                        </m:r>
                      </m:num>
                      <m:den>
                        <m:r>
                          <a:rPr lang="en-US" sz="3000" b="0" i="1" smtClean="0">
                            <a:solidFill>
                              <a:schemeClr val="tx2">
                                <a:lumMod val="75000"/>
                              </a:schemeClr>
                            </a:solidFill>
                            <a:latin typeface="Cambria Math" panose="02040503050406030204" pitchFamily="18" charset="0"/>
                          </a:rPr>
                          <m:t>3</m:t>
                        </m:r>
                      </m:den>
                    </m:f>
                  </m:oMath>
                </a14:m>
                <a:r>
                  <a:rPr lang="en-US" dirty="0">
                    <a:solidFill>
                      <a:schemeClr val="tx2">
                        <a:lumMod val="75000"/>
                      </a:schemeClr>
                    </a:solidFill>
                    <a:latin typeface="+mn-lt"/>
                  </a:rPr>
                  <a:t> = </a:t>
                </a:r>
                <a:r>
                  <a:rPr lang="en-US" dirty="0">
                    <a:solidFill>
                      <a:schemeClr val="tx2">
                        <a:lumMod val="75000"/>
                      </a:schemeClr>
                    </a:solidFill>
                    <a:latin typeface="Cambria Math" panose="02040503050406030204" pitchFamily="18" charset="0"/>
                    <a:ea typeface="Cambria Math" panose="02040503050406030204" pitchFamily="18" charset="0"/>
                  </a:rPr>
                  <a:t>4</a:t>
                </a:r>
              </a:p>
            </p:txBody>
          </p:sp>
        </mc:Choice>
        <mc:Fallback xmlns="">
          <p:sp>
            <p:nvSpPr>
              <p:cNvPr id="7" name="TextBox 6"/>
              <p:cNvSpPr txBox="1">
                <a:spLocks noRot="1" noChangeAspect="1" noMove="1" noResize="1" noEditPoints="1" noAdjustHandles="1" noChangeArrowheads="1" noChangeShapeType="1" noTextEdit="1"/>
              </p:cNvSpPr>
              <p:nvPr/>
            </p:nvSpPr>
            <p:spPr>
              <a:xfrm>
                <a:off x="5753100" y="3842799"/>
                <a:ext cx="2946400" cy="1506759"/>
              </a:xfrm>
              <a:prstGeom prst="rect">
                <a:avLst/>
              </a:prstGeom>
              <a:blipFill>
                <a:blip r:embed="rId3"/>
                <a:stretch>
                  <a:fillRect t="-2823"/>
                </a:stretch>
              </a:blipFill>
            </p:spPr>
            <p:txBody>
              <a:bodyPr/>
              <a:lstStyle/>
              <a:p>
                <a:r>
                  <a:rPr lang="en-US">
                    <a:noFill/>
                  </a:rPr>
                  <a:t> </a:t>
                </a:r>
              </a:p>
            </p:txBody>
          </p:sp>
        </mc:Fallback>
      </mc:AlternateContent>
      <p:pic>
        <p:nvPicPr>
          <p:cNvPr id="2050" name="Picture 2" descr="a graph that shows math computation data with the horizontal axis showing time in weeks of instruction and the vertical axis showing digits correct. The plotted data reflect scores of 3 at week 1, 3 at week 2, and 6 at week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050" y="3431454"/>
            <a:ext cx="4133507" cy="24846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7319575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Small-Group Discussion: Baseline</a:t>
            </a:r>
          </a:p>
        </p:txBody>
      </p:sp>
      <p:sp>
        <p:nvSpPr>
          <p:cNvPr id="2" name="Content Placeholder 1"/>
          <p:cNvSpPr>
            <a:spLocks noGrp="1"/>
          </p:cNvSpPr>
          <p:nvPr>
            <p:ph idx="1"/>
          </p:nvPr>
        </p:nvSpPr>
        <p:spPr/>
        <p:txBody>
          <a:bodyPr/>
          <a:lstStyle/>
          <a:p>
            <a:pPr marL="0" indent="0">
              <a:buNone/>
            </a:pPr>
            <a:r>
              <a:rPr lang="en-US" dirty="0"/>
              <a:t>Take 5 minutes to discuss the following:</a:t>
            </a:r>
          </a:p>
          <a:p>
            <a:r>
              <a:rPr lang="en-US" dirty="0"/>
              <a:t>When progress monitoring your students in secondary or intensive intervention, do you have a standard procedure for determining the baseline score?</a:t>
            </a:r>
          </a:p>
          <a:p>
            <a:r>
              <a:rPr lang="en-US" dirty="0"/>
              <a:t>If your progress monitoring tool has a data system that provides a baseline score, do you know which method is used (mean or median)?</a:t>
            </a:r>
          </a:p>
          <a:p>
            <a:endParaRPr lang="en-US" dirty="0"/>
          </a:p>
        </p:txBody>
      </p:sp>
      <p:sp>
        <p:nvSpPr>
          <p:cNvPr id="4" name="Slide Number Placeholder 3"/>
          <p:cNvSpPr>
            <a:spLocks noGrp="1"/>
          </p:cNvSpPr>
          <p:nvPr>
            <p:ph type="sldNum" sz="quarter" idx="10"/>
          </p:nvPr>
        </p:nvSpPr>
        <p:spPr/>
        <p:txBody>
          <a:bodyPr/>
          <a:lstStyle/>
          <a:p>
            <a:fld id="{4DBB3109-6B36-4C42-ABE5-993D6B0A452A}" type="slidenum">
              <a:rPr lang="en-US" smtClean="0">
                <a:solidFill>
                  <a:srgbClr val="FFFFFF">
                    <a:lumMod val="75000"/>
                  </a:srgbClr>
                </a:solidFill>
              </a:rPr>
              <a:pPr/>
              <a:t>32</a:t>
            </a:fld>
            <a:endParaRPr lang="en-US" dirty="0">
              <a:solidFill>
                <a:srgbClr val="FFFFFF">
                  <a:lumMod val="75000"/>
                </a:srgbClr>
              </a:solidFill>
            </a:endParaRPr>
          </a:p>
        </p:txBody>
      </p:sp>
    </p:spTree>
    <p:extLst>
      <p:ext uri="{BB962C8B-B14F-4D97-AF65-F5344CB8AC3E}">
        <p14:creationId xmlns:p14="http://schemas.microsoft.com/office/powerpoint/2010/main" val="12087838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Step 2: Set Ambitious Goals </a:t>
            </a:r>
          </a:p>
        </p:txBody>
      </p:sp>
      <p:sp>
        <p:nvSpPr>
          <p:cNvPr id="5" name="Content Placeholder 4"/>
          <p:cNvSpPr>
            <a:spLocks noGrp="1"/>
          </p:cNvSpPr>
          <p:nvPr>
            <p:ph idx="1"/>
          </p:nvPr>
        </p:nvSpPr>
        <p:spPr/>
        <p:txBody>
          <a:bodyPr/>
          <a:lstStyle/>
          <a:p>
            <a:r>
              <a:rPr lang="en-US" dirty="0"/>
              <a:t>There are three approaches to setting goals:</a:t>
            </a:r>
          </a:p>
          <a:p>
            <a:pPr marL="457200" indent="-457200">
              <a:buFont typeface="+mj-lt"/>
              <a:buAutoNum type="arabicPeriod"/>
            </a:pPr>
            <a:r>
              <a:rPr lang="en-US" dirty="0"/>
              <a:t>Benchmarking</a:t>
            </a:r>
          </a:p>
          <a:p>
            <a:pPr marL="457200" indent="-457200">
              <a:buFont typeface="+mj-lt"/>
              <a:buAutoNum type="arabicPeriod"/>
            </a:pPr>
            <a:r>
              <a:rPr lang="en-US" dirty="0"/>
              <a:t>National norms for weekly ROI</a:t>
            </a:r>
          </a:p>
          <a:p>
            <a:pPr marL="457200" indent="-457200">
              <a:buFont typeface="+mj-lt"/>
              <a:buAutoNum type="arabicPeriod"/>
            </a:pPr>
            <a:r>
              <a:rPr lang="en-US" dirty="0"/>
              <a:t>Intra-individual framework</a:t>
            </a:r>
          </a:p>
          <a:p>
            <a:endParaRPr lang="en-US" dirty="0"/>
          </a:p>
          <a:p>
            <a:r>
              <a:rPr lang="en-US" dirty="0"/>
              <a:t>These procedures can, and should, be used to set goals for intervention. They may also be used to determine present levels of performance and goals within an IEP. </a:t>
            </a:r>
          </a:p>
        </p:txBody>
      </p:sp>
      <p:sp>
        <p:nvSpPr>
          <p:cNvPr id="4" name="Slide Number Placeholder 3"/>
          <p:cNvSpPr>
            <a:spLocks noGrp="1"/>
          </p:cNvSpPr>
          <p:nvPr>
            <p:ph type="sldNum" sz="quarter" idx="10"/>
          </p:nvPr>
        </p:nvSpPr>
        <p:spPr/>
        <p:txBody>
          <a:bodyPr/>
          <a:lstStyle/>
          <a:p>
            <a:fld id="{4DBB3109-6B36-4C42-ABE5-993D6B0A452A}" type="slidenum">
              <a:rPr lang="en-US" smtClean="0">
                <a:solidFill>
                  <a:srgbClr val="FFFFFF">
                    <a:lumMod val="75000"/>
                  </a:srgbClr>
                </a:solidFill>
              </a:rPr>
              <a:pPr/>
              <a:t>33</a:t>
            </a:fld>
            <a:endParaRPr lang="en-US" dirty="0">
              <a:solidFill>
                <a:srgbClr val="FFFFFF">
                  <a:lumMod val="75000"/>
                </a:srgbClr>
              </a:solidFill>
            </a:endParaRPr>
          </a:p>
        </p:txBody>
      </p:sp>
    </p:spTree>
    <p:extLst>
      <p:ext uri="{BB962C8B-B14F-4D97-AF65-F5344CB8AC3E}">
        <p14:creationId xmlns:p14="http://schemas.microsoft.com/office/powerpoint/2010/main" val="35363546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Option 1: Using Benchmarks </a:t>
            </a:r>
          </a:p>
        </p:txBody>
      </p:sp>
      <p:sp>
        <p:nvSpPr>
          <p:cNvPr id="3" name="Content Placeholder 2"/>
          <p:cNvSpPr>
            <a:spLocks noGrp="1"/>
          </p:cNvSpPr>
          <p:nvPr>
            <p:ph idx="1"/>
          </p:nvPr>
        </p:nvSpPr>
        <p:spPr/>
        <p:txBody>
          <a:bodyPr/>
          <a:lstStyle/>
          <a:p>
            <a:r>
              <a:rPr lang="en-US" b="1" dirty="0"/>
              <a:t>Benchmark:</a:t>
            </a:r>
            <a:r>
              <a:rPr lang="en-US" dirty="0"/>
              <a:t> A level of performance on an assessment that is predictive of proficiency </a:t>
            </a:r>
          </a:p>
          <a:p>
            <a:pPr marL="342900" indent="-342900">
              <a:buFont typeface="Arial" panose="020B0604020202020204" pitchFamily="34" charset="0"/>
              <a:buChar char="•"/>
            </a:pPr>
            <a:r>
              <a:rPr lang="en-US" dirty="0"/>
              <a:t>Identify appropriate grade-level benchmark.</a:t>
            </a:r>
          </a:p>
          <a:p>
            <a:pPr marL="808038" lvl="2" indent="-342900"/>
            <a:r>
              <a:rPr lang="en-US" sz="2000" dirty="0"/>
              <a:t>If progress monitoring off-level, use benchmarks for the grade of the assessment being used.</a:t>
            </a:r>
          </a:p>
          <a:p>
            <a:pPr marL="808038" lvl="2" indent="-342900"/>
            <a:r>
              <a:rPr lang="en-US" sz="2000" dirty="0"/>
              <a:t>Make sure the benchmark matches the time frame of the instructional period you want to monitor.</a:t>
            </a:r>
          </a:p>
          <a:p>
            <a:pPr marL="342900" indent="-342900">
              <a:buFont typeface="Arial" panose="020B0604020202020204" pitchFamily="34" charset="0"/>
              <a:buChar char="•"/>
            </a:pPr>
            <a:r>
              <a:rPr lang="en-US" dirty="0"/>
              <a:t>Mark benchmark on student graph.</a:t>
            </a:r>
          </a:p>
          <a:p>
            <a:pPr marL="342900" indent="-342900">
              <a:buFont typeface="Arial" panose="020B0604020202020204" pitchFamily="34" charset="0"/>
              <a:buChar char="•"/>
            </a:pPr>
            <a:r>
              <a:rPr lang="en-US" dirty="0"/>
              <a:t>Draw goal line from baseline to benchmark.</a:t>
            </a:r>
          </a:p>
          <a:p>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34</a:t>
            </a:fld>
            <a:endParaRPr lang="en-US" dirty="0"/>
          </a:p>
        </p:txBody>
      </p:sp>
    </p:spTree>
    <p:extLst>
      <p:ext uri="{BB962C8B-B14F-4D97-AF65-F5344CB8AC3E}">
        <p14:creationId xmlns:p14="http://schemas.microsoft.com/office/powerpoint/2010/main" val="13869074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Option 1: Setting Goals With Benchmarking (Fall, Winter, Spring)</a:t>
            </a:r>
          </a:p>
        </p:txBody>
      </p:sp>
      <p:graphicFrame>
        <p:nvGraphicFramePr>
          <p:cNvPr id="5" name="Group 51" descr="A sample benchmark table that shows end of year benchmarks.  The first column is labeled Grade and shows grade levels Kindergarten through 5.  The second column is headed reading task and provides the appropriate reading measure and benchmark score for each grade level.  The third column is computation and shows the target digits for grades 1 through 5.  The final column is concepts and applications and shows target points for grades 1 through 5."/>
          <p:cNvGraphicFramePr>
            <a:graphicFrameLocks noGrp="1"/>
          </p:cNvGraphicFramePr>
          <p:nvPr>
            <p:ph idx="1"/>
            <p:extLst>
              <p:ext uri="{D42A27DB-BD31-4B8C-83A1-F6EECF244321}">
                <p14:modId xmlns:p14="http://schemas.microsoft.com/office/powerpoint/2010/main" val="666485006"/>
              </p:ext>
            </p:extLst>
          </p:nvPr>
        </p:nvGraphicFramePr>
        <p:xfrm>
          <a:off x="546323" y="1830537"/>
          <a:ext cx="8224838" cy="2299358"/>
        </p:xfrm>
        <a:graphic>
          <a:graphicData uri="http://schemas.openxmlformats.org/drawingml/2006/table">
            <a:tbl>
              <a:tblPr firstRow="1">
                <a:tableStyleId>{5C22544A-7EE6-4342-B048-85BDC9FD1C3A}</a:tableStyleId>
              </a:tblPr>
              <a:tblGrid>
                <a:gridCol w="1253003">
                  <a:extLst>
                    <a:ext uri="{9D8B030D-6E8A-4147-A177-3AD203B41FA5}">
                      <a16:colId xmlns:a16="http://schemas.microsoft.com/office/drawing/2014/main" val="20000"/>
                    </a:ext>
                  </a:extLst>
                </a:gridCol>
                <a:gridCol w="2501660">
                  <a:extLst>
                    <a:ext uri="{9D8B030D-6E8A-4147-A177-3AD203B41FA5}">
                      <a16:colId xmlns:a16="http://schemas.microsoft.com/office/drawing/2014/main" val="20001"/>
                    </a:ext>
                  </a:extLst>
                </a:gridCol>
                <a:gridCol w="2311879">
                  <a:extLst>
                    <a:ext uri="{9D8B030D-6E8A-4147-A177-3AD203B41FA5}">
                      <a16:colId xmlns:a16="http://schemas.microsoft.com/office/drawing/2014/main" val="20002"/>
                    </a:ext>
                  </a:extLst>
                </a:gridCol>
                <a:gridCol w="2158296">
                  <a:extLst>
                    <a:ext uri="{9D8B030D-6E8A-4147-A177-3AD203B41FA5}">
                      <a16:colId xmlns:a16="http://schemas.microsoft.com/office/drawing/2014/main" val="20003"/>
                    </a:ext>
                  </a:extLst>
                </a:gridCol>
              </a:tblGrid>
              <a:tr h="849631">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Grade</a:t>
                      </a:r>
                      <a:endParaRPr kumimoji="0" lang="en-US" sz="1400" b="0" i="0" u="none" strike="noStrike" cap="none" normalizeH="0" baseline="0" dirty="0">
                        <a:ln>
                          <a:noFill/>
                        </a:ln>
                        <a:solidFill>
                          <a:schemeClr val="tx1"/>
                        </a:solidFill>
                        <a:effectLst/>
                        <a:latin typeface="Arial" pitchFamily="34" charset="0"/>
                      </a:endParaRPr>
                    </a:p>
                  </a:txBody>
                  <a:tcPr marL="103762" marR="103762"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Correct Digits per Minute (National)</a:t>
                      </a:r>
                      <a:endParaRPr kumimoji="0" lang="en-US" sz="1400" b="0" i="0" u="none" strike="noStrike" cap="none" normalizeH="0" baseline="0" dirty="0">
                        <a:ln>
                          <a:noFill/>
                        </a:ln>
                        <a:solidFill>
                          <a:schemeClr val="tx1"/>
                        </a:solidFill>
                        <a:effectLst/>
                        <a:latin typeface="Arial" pitchFamily="34" charset="0"/>
                      </a:endParaRPr>
                    </a:p>
                  </a:txBody>
                  <a:tcPr marL="103762" marR="103762"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Computation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 (M-COMP, AIMSweb)</a:t>
                      </a:r>
                      <a:endParaRPr kumimoji="0" lang="en-US" sz="1400" b="0" i="0" u="none" strike="noStrike" cap="none" normalizeH="0" baseline="0" dirty="0">
                        <a:ln>
                          <a:noFill/>
                        </a:ln>
                        <a:solidFill>
                          <a:schemeClr val="tx1"/>
                        </a:solidFill>
                        <a:effectLst/>
                        <a:latin typeface="Arial" pitchFamily="34" charset="0"/>
                      </a:endParaRPr>
                    </a:p>
                  </a:txBody>
                  <a:tcPr marL="103762" marR="103762"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Concepts and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 Applications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(M-CAP, AIMSweb)</a:t>
                      </a:r>
                      <a:endParaRPr kumimoji="0" lang="en-US" sz="1400" b="0" i="0" u="none" strike="noStrike" cap="none" normalizeH="0" baseline="0" dirty="0">
                        <a:ln>
                          <a:noFill/>
                        </a:ln>
                        <a:solidFill>
                          <a:schemeClr val="tx1"/>
                        </a:solidFill>
                        <a:effectLst/>
                        <a:latin typeface="Arial" pitchFamily="34" charset="0"/>
                      </a:endParaRPr>
                    </a:p>
                  </a:txBody>
                  <a:tcPr marL="103762" marR="103762" anchor="ctr" anchorCtr="1" horzOverflow="overflow"/>
                </a:tc>
                <a:extLst>
                  <a:ext uri="{0D108BD9-81ED-4DB2-BD59-A6C34878D82A}">
                    <a16:rowId xmlns:a16="http://schemas.microsoft.com/office/drawing/2014/main" val="10000"/>
                  </a:ext>
                </a:extLst>
              </a:tr>
              <a:tr h="5049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Grade 6</a:t>
                      </a:r>
                      <a:endParaRPr kumimoji="0" lang="en-US" sz="1400" b="0" i="0" u="none" strike="noStrike" cap="none" normalizeH="0" baseline="0" dirty="0">
                        <a:ln>
                          <a:noFill/>
                        </a:ln>
                        <a:solidFill>
                          <a:schemeClr val="tx1"/>
                        </a:solidFill>
                        <a:effectLst/>
                        <a:latin typeface="Arial" pitchFamily="34" charset="0"/>
                        <a:cs typeface="Times New Roman" pitchFamily="18" charset="0"/>
                      </a:endParaRPr>
                    </a:p>
                  </a:txBody>
                  <a:tcPr marL="103762" marR="103762"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dk1"/>
                          </a:solidFill>
                          <a:effectLst/>
                          <a:latin typeface="+mn-lt"/>
                        </a:rPr>
                        <a:t>35 digits correct per minute</a:t>
                      </a:r>
                      <a:endParaRPr kumimoji="0" lang="en-US" sz="1400" b="0" i="0" u="none" strike="noStrike" cap="none" normalizeH="0" baseline="0" dirty="0">
                        <a:ln>
                          <a:noFill/>
                        </a:ln>
                        <a:solidFill>
                          <a:schemeClr val="tx1"/>
                        </a:solidFill>
                        <a:effectLst/>
                        <a:latin typeface="Arial" pitchFamily="34" charset="0"/>
                      </a:endParaRPr>
                    </a:p>
                  </a:txBody>
                  <a:tcPr marL="103762" marR="103762"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36, 38, 48 points</a:t>
                      </a:r>
                      <a:endParaRPr kumimoji="0" lang="en-US" sz="1400" b="0" i="0" u="none" strike="noStrike" cap="none" normalizeH="0" baseline="0" dirty="0">
                        <a:ln>
                          <a:noFill/>
                        </a:ln>
                        <a:solidFill>
                          <a:schemeClr val="tx1"/>
                        </a:solidFill>
                        <a:effectLst/>
                        <a:latin typeface="Arial" pitchFamily="34" charset="0"/>
                      </a:endParaRPr>
                    </a:p>
                  </a:txBody>
                  <a:tcPr marL="103762" marR="103762"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pitchFamily="34" charset="0"/>
                        </a:rPr>
                        <a:t>19, 9, 23 points</a:t>
                      </a:r>
                    </a:p>
                  </a:txBody>
                  <a:tcPr marL="103762" marR="103762" horzOverflow="overflow"/>
                </a:tc>
                <a:extLst>
                  <a:ext uri="{0D108BD9-81ED-4DB2-BD59-A6C34878D82A}">
                    <a16:rowId xmlns:a16="http://schemas.microsoft.com/office/drawing/2014/main" val="10001"/>
                  </a:ext>
                </a:extLst>
              </a:tr>
              <a:tr h="5049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Grade 7</a:t>
                      </a:r>
                      <a:endParaRPr kumimoji="0" lang="en-US" sz="1400" b="0" i="0" u="none" strike="noStrike" cap="none" normalizeH="0" baseline="0" dirty="0">
                        <a:ln>
                          <a:noFill/>
                        </a:ln>
                        <a:solidFill>
                          <a:schemeClr val="tx1"/>
                        </a:solidFill>
                        <a:effectLst/>
                        <a:latin typeface="Arial" pitchFamily="34" charset="0"/>
                        <a:cs typeface="Times New Roman" pitchFamily="18" charset="0"/>
                      </a:endParaRPr>
                    </a:p>
                  </a:txBody>
                  <a:tcPr marL="103762" marR="103762"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dk1"/>
                          </a:solidFill>
                          <a:effectLst/>
                          <a:latin typeface="+mn-lt"/>
                        </a:rPr>
                        <a:t>20 digits correct per minute</a:t>
                      </a:r>
                      <a:endParaRPr kumimoji="0" lang="en-US" sz="1400" b="0" i="0" u="none" strike="noStrike" cap="none" normalizeH="0" baseline="0" dirty="0">
                        <a:ln>
                          <a:noFill/>
                        </a:ln>
                        <a:solidFill>
                          <a:schemeClr val="tx1"/>
                        </a:solidFill>
                        <a:effectLst/>
                        <a:latin typeface="Arial" pitchFamily="34" charset="0"/>
                      </a:endParaRPr>
                    </a:p>
                  </a:txBody>
                  <a:tcPr marL="103762" marR="103762"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42, 43, 51 points</a:t>
                      </a:r>
                      <a:endParaRPr kumimoji="0" lang="en-US" sz="1400" b="0" i="0" u="none" strike="noStrike" cap="none" normalizeH="0" baseline="0" dirty="0">
                        <a:ln>
                          <a:noFill/>
                        </a:ln>
                        <a:solidFill>
                          <a:schemeClr val="tx1"/>
                        </a:solidFill>
                        <a:effectLst/>
                        <a:latin typeface="Arial" pitchFamily="34" charset="0"/>
                      </a:endParaRPr>
                    </a:p>
                  </a:txBody>
                  <a:tcPr marL="103762" marR="103762"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solidFill>
                            <a:schemeClr val="tx1"/>
                          </a:solidFill>
                          <a:effectLst/>
                        </a:rPr>
                        <a:t>14, 11, 24 points</a:t>
                      </a:r>
                      <a:endParaRPr kumimoji="0" lang="en-US" sz="1400" b="0" i="0" u="none" strike="noStrike" cap="none" normalizeH="0" baseline="0" dirty="0">
                        <a:ln>
                          <a:noFill/>
                        </a:ln>
                        <a:solidFill>
                          <a:schemeClr val="tx1"/>
                        </a:solidFill>
                        <a:effectLst/>
                        <a:latin typeface="Arial" pitchFamily="34" charset="0"/>
                      </a:endParaRPr>
                    </a:p>
                  </a:txBody>
                  <a:tcPr marL="103762" marR="103762" horzOverflow="overflow"/>
                </a:tc>
                <a:extLst>
                  <a:ext uri="{0D108BD9-81ED-4DB2-BD59-A6C34878D82A}">
                    <a16:rowId xmlns:a16="http://schemas.microsoft.com/office/drawing/2014/main" val="10002"/>
                  </a:ext>
                </a:extLst>
              </a:tr>
              <a:tr h="43975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Grade 8</a:t>
                      </a:r>
                      <a:endParaRPr kumimoji="0" lang="en-US" sz="1400" b="0" i="0" u="none" strike="noStrike" cap="none" normalizeH="0" baseline="0" dirty="0">
                        <a:ln>
                          <a:noFill/>
                        </a:ln>
                        <a:solidFill>
                          <a:schemeClr val="tx1"/>
                        </a:solidFill>
                        <a:effectLst/>
                        <a:latin typeface="Arial" pitchFamily="34" charset="0"/>
                        <a:cs typeface="Times New Roman" pitchFamily="18" charset="0"/>
                      </a:endParaRPr>
                    </a:p>
                  </a:txBody>
                  <a:tcPr marL="103762" marR="103762"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dk1"/>
                          </a:solidFill>
                          <a:effectLst/>
                          <a:latin typeface="+mn-lt"/>
                        </a:rPr>
                        <a:t>30 digits correct per minute</a:t>
                      </a:r>
                      <a:endParaRPr kumimoji="0" lang="en-US" sz="1400" b="0" i="0" u="none" strike="noStrike" cap="none" normalizeH="0" baseline="0" dirty="0">
                        <a:ln>
                          <a:noFill/>
                        </a:ln>
                        <a:solidFill>
                          <a:schemeClr val="tx1"/>
                        </a:solidFill>
                        <a:effectLst/>
                        <a:latin typeface="Arial" pitchFamily="34" charset="0"/>
                      </a:endParaRPr>
                    </a:p>
                  </a:txBody>
                  <a:tcPr marL="103762" marR="103762"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38, 36, 45 points</a:t>
                      </a:r>
                      <a:endParaRPr kumimoji="0" lang="en-US" sz="1400" b="0" i="0" u="none" strike="noStrike" cap="none" normalizeH="0" baseline="0" dirty="0">
                        <a:ln>
                          <a:noFill/>
                        </a:ln>
                        <a:solidFill>
                          <a:schemeClr val="tx1"/>
                        </a:solidFill>
                        <a:effectLst/>
                        <a:latin typeface="Arial" pitchFamily="34" charset="0"/>
                      </a:endParaRPr>
                    </a:p>
                  </a:txBody>
                  <a:tcPr marL="103762" marR="103762"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solidFill>
                            <a:schemeClr val="tx1"/>
                          </a:solidFill>
                          <a:effectLst/>
                        </a:rPr>
                        <a:t>16, 6, 24 points</a:t>
                      </a:r>
                      <a:endParaRPr kumimoji="0" lang="en-US" sz="1400" b="0" i="0" u="none" strike="noStrike" cap="none" normalizeH="0" baseline="0" dirty="0">
                        <a:ln>
                          <a:noFill/>
                        </a:ln>
                        <a:solidFill>
                          <a:schemeClr val="tx1"/>
                        </a:solidFill>
                        <a:effectLst/>
                        <a:latin typeface="Arial" pitchFamily="34" charset="0"/>
                      </a:endParaRPr>
                    </a:p>
                  </a:txBody>
                  <a:tcPr marL="103762" marR="103762" horzOverflow="overflow"/>
                </a:tc>
                <a:extLst>
                  <a:ext uri="{0D108BD9-81ED-4DB2-BD59-A6C34878D82A}">
                    <a16:rowId xmlns:a16="http://schemas.microsoft.com/office/drawing/2014/main" val="10003"/>
                  </a:ext>
                </a:extLst>
              </a:tr>
            </a:tbl>
          </a:graphicData>
        </a:graphic>
      </p:graphicFrame>
      <p:sp>
        <p:nvSpPr>
          <p:cNvPr id="2" name="TextBox 1"/>
          <p:cNvSpPr txBox="1"/>
          <p:nvPr/>
        </p:nvSpPr>
        <p:spPr>
          <a:xfrm>
            <a:off x="546322" y="5975468"/>
            <a:ext cx="4025677" cy="276999"/>
          </a:xfrm>
          <a:prstGeom prst="rect">
            <a:avLst/>
          </a:prstGeom>
          <a:noFill/>
        </p:spPr>
        <p:txBody>
          <a:bodyPr wrap="square" rtlCol="0">
            <a:spAutoFit/>
          </a:bodyPr>
          <a:lstStyle/>
          <a:p>
            <a:r>
              <a:rPr lang="en-US" sz="1200" dirty="0"/>
              <a:t>(National Center on Response to Intervention, 2012)</a:t>
            </a:r>
          </a:p>
        </p:txBody>
      </p:sp>
      <p:sp>
        <p:nvSpPr>
          <p:cNvPr id="7" name="Text Box 49"/>
          <p:cNvSpPr txBox="1">
            <a:spLocks noChangeArrowheads="1"/>
          </p:cNvSpPr>
          <p:nvPr/>
        </p:nvSpPr>
        <p:spPr bwMode="auto">
          <a:xfrm>
            <a:off x="546323" y="4496593"/>
            <a:ext cx="6006354" cy="338554"/>
          </a:xfrm>
          <a:prstGeom prst="rect">
            <a:avLst/>
          </a:prstGeom>
          <a:noFill/>
          <a:ln w="9525">
            <a:noFill/>
            <a:miter lim="800000"/>
            <a:headEnd/>
            <a:tailEnd/>
          </a:ln>
        </p:spPr>
        <p:txBody>
          <a:bodyPr wrap="square">
            <a:spAutoFit/>
          </a:bodyPr>
          <a:lstStyle/>
          <a:p>
            <a:pPr>
              <a:spcBef>
                <a:spcPct val="50000"/>
              </a:spcBef>
            </a:pPr>
            <a:r>
              <a:rPr lang="en-US" sz="1600" i="1" dirty="0"/>
              <a:t>Note</a:t>
            </a:r>
            <a:r>
              <a:rPr lang="en-US" sz="1600" dirty="0"/>
              <a:t>. These figures are for illustrative purposes only. </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35</a:t>
            </a:fld>
            <a:endParaRPr lang="en-US" dirty="0"/>
          </a:p>
        </p:txBody>
      </p:sp>
      <p:sp>
        <p:nvSpPr>
          <p:cNvPr id="6" name="5-Point Star 5">
            <a:extLst>
              <a:ext uri="{C183D7F6-B498-43B3-948B-1728B52AA6E4}">
                <adec:decorative xmlns:adec="http://schemas.microsoft.com/office/drawing/2017/decorative" val="1"/>
              </a:ext>
            </a:extLst>
          </p:cNvPr>
          <p:cNvSpPr/>
          <p:nvPr/>
        </p:nvSpPr>
        <p:spPr>
          <a:xfrm>
            <a:off x="67109" y="2535789"/>
            <a:ext cx="479214" cy="574992"/>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Tree>
    <p:custDataLst>
      <p:tags r:id="rId1"/>
    </p:custDataLst>
    <p:extLst>
      <p:ext uri="{BB962C8B-B14F-4D97-AF65-F5344CB8AC3E}">
        <p14:creationId xmlns:p14="http://schemas.microsoft.com/office/powerpoint/2010/main" val="28615804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7388" y="537823"/>
            <a:ext cx="8224837" cy="837152"/>
          </a:xfrm>
        </p:spPr>
        <p:txBody>
          <a:bodyPr/>
          <a:lstStyle/>
          <a:p>
            <a:pPr>
              <a:lnSpc>
                <a:spcPct val="85000"/>
              </a:lnSpc>
              <a:defRPr/>
            </a:pPr>
            <a:r>
              <a:rPr lang="en-US" dirty="0"/>
              <a:t>Option 1: Setting Goals With End-of-Year Benchmarking</a:t>
            </a:r>
          </a:p>
        </p:txBody>
      </p:sp>
      <p:pic>
        <p:nvPicPr>
          <p:cNvPr id="2" name="Picture 2" descr="A graph that depicts option one, which is setting goals with end of year benchmarking. The horizontal axis shows the time in weeks of instruction and the vertical axis is digits correct. The baseline score is marked with an X at the most recent baseline data point (week three).  Another X marks the benchmark of thirty digits, which should be reached at week 14.  The dotted goal line connects these two points."/>
          <p:cNvPicPr>
            <a:picLocks noChangeAspect="1" noChangeArrowheads="1"/>
          </p:cNvPicPr>
          <p:nvPr/>
        </p:nvPicPr>
        <p:blipFill rotWithShape="1">
          <a:blip r:embed="rId3">
            <a:extLst>
              <a:ext uri="{28A0092B-C50C-407E-A947-70E740481C1C}">
                <a14:useLocalDpi xmlns:a14="http://schemas.microsoft.com/office/drawing/2010/main" val="0"/>
              </a:ext>
            </a:extLst>
          </a:blip>
          <a:srcRect b="11606"/>
          <a:stretch/>
        </p:blipFill>
        <p:spPr bwMode="auto">
          <a:xfrm>
            <a:off x="687388" y="1722912"/>
            <a:ext cx="7426325" cy="37775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lide Number Placeholder 2"/>
          <p:cNvSpPr>
            <a:spLocks noGrp="1"/>
          </p:cNvSpPr>
          <p:nvPr>
            <p:ph type="sldNum" sz="quarter" idx="10"/>
          </p:nvPr>
        </p:nvSpPr>
        <p:spPr/>
        <p:txBody>
          <a:bodyPr/>
          <a:lstStyle/>
          <a:p>
            <a:pPr algn="r"/>
            <a:fld id="{F3477EC8-074D-41C4-94AE-E9EA7CEEA348}" type="slidenum">
              <a:rPr lang="en-US" smtClean="0"/>
              <a:pPr algn="r"/>
              <a:t>36</a:t>
            </a:fld>
            <a:endParaRPr lang="en-US" dirty="0"/>
          </a:p>
        </p:txBody>
      </p:sp>
      <p:sp>
        <p:nvSpPr>
          <p:cNvPr id="4" name="TextBox 3"/>
          <p:cNvSpPr txBox="1"/>
          <p:nvPr/>
        </p:nvSpPr>
        <p:spPr>
          <a:xfrm>
            <a:off x="2686929" y="5610789"/>
            <a:ext cx="3770142" cy="338554"/>
          </a:xfrm>
          <a:prstGeom prst="rect">
            <a:avLst/>
          </a:prstGeom>
          <a:noFill/>
        </p:spPr>
        <p:txBody>
          <a:bodyPr wrap="square" rtlCol="0">
            <a:spAutoFit/>
          </a:bodyPr>
          <a:lstStyle/>
          <a:p>
            <a:pPr algn="ctr"/>
            <a:r>
              <a:rPr lang="en-US" sz="1600" b="1" dirty="0"/>
              <a:t>Sixth-Grade Computation</a:t>
            </a:r>
          </a:p>
        </p:txBody>
      </p:sp>
    </p:spTree>
    <p:extLst>
      <p:ext uri="{BB962C8B-B14F-4D97-AF65-F5344CB8AC3E}">
        <p14:creationId xmlns:p14="http://schemas.microsoft.com/office/powerpoint/2010/main" val="15394671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Using Benchmarks</a:t>
            </a:r>
          </a:p>
        </p:txBody>
      </p:sp>
      <p:sp>
        <p:nvSpPr>
          <p:cNvPr id="3" name="Content Placeholder 2"/>
          <p:cNvSpPr>
            <a:spLocks noGrp="1"/>
          </p:cNvSpPr>
          <p:nvPr>
            <p:ph idx="1"/>
          </p:nvPr>
        </p:nvSpPr>
        <p:spPr/>
        <p:txBody>
          <a:bodyPr/>
          <a:lstStyle/>
          <a:p>
            <a:r>
              <a:rPr lang="en-US" dirty="0"/>
              <a:t>What are the advantages of this approach?</a:t>
            </a:r>
          </a:p>
          <a:p>
            <a:pPr marL="342900" indent="-342900">
              <a:buFont typeface="Arial" panose="020B0604020202020204" pitchFamily="34" charset="0"/>
              <a:buChar char="•"/>
            </a:pPr>
            <a:r>
              <a:rPr lang="en-US" dirty="0"/>
              <a:t>Easy to use when progress monitoring tool provides benchmarks.</a:t>
            </a:r>
          </a:p>
          <a:p>
            <a:pPr marL="342900" indent="-342900">
              <a:buFont typeface="Arial" panose="020B0604020202020204" pitchFamily="34" charset="0"/>
              <a:buChar char="•"/>
            </a:pPr>
            <a:r>
              <a:rPr lang="en-US" dirty="0"/>
              <a:t>Tracks progress toward grade-level expectations.</a:t>
            </a:r>
          </a:p>
          <a:p>
            <a:pPr marL="342900" indent="-342900">
              <a:buFont typeface="Wingdings" pitchFamily="2" charset="2"/>
              <a:buChar char="§"/>
            </a:pPr>
            <a:endParaRPr lang="en-US" dirty="0"/>
          </a:p>
          <a:p>
            <a:r>
              <a:rPr lang="en-US" dirty="0"/>
              <a:t>Can you think of special considerations in using this approach for students with intensive needs?</a:t>
            </a:r>
          </a:p>
          <a:p>
            <a:pPr marL="342900" indent="-342900">
              <a:buFont typeface="Arial" panose="020B0604020202020204" pitchFamily="34" charset="0"/>
              <a:buChar char="•"/>
            </a:pPr>
            <a:r>
              <a:rPr lang="en-US" dirty="0"/>
              <a:t>Goal may not be feasible for students performing far below grade level.</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37</a:t>
            </a:fld>
            <a:endParaRPr lang="en-US" dirty="0"/>
          </a:p>
        </p:txBody>
      </p:sp>
    </p:spTree>
    <p:extLst>
      <p:ext uri="{BB962C8B-B14F-4D97-AF65-F5344CB8AC3E}">
        <p14:creationId xmlns:p14="http://schemas.microsoft.com/office/powerpoint/2010/main" val="252015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Progress Monitoring Data to Write Present Levels of Performance</a:t>
            </a:r>
          </a:p>
        </p:txBody>
      </p:sp>
      <p:sp>
        <p:nvSpPr>
          <p:cNvPr id="3" name="Content Placeholder 2"/>
          <p:cNvSpPr>
            <a:spLocks noGrp="1"/>
          </p:cNvSpPr>
          <p:nvPr>
            <p:ph idx="1"/>
          </p:nvPr>
        </p:nvSpPr>
        <p:spPr/>
        <p:txBody>
          <a:bodyPr/>
          <a:lstStyle/>
          <a:p>
            <a:r>
              <a:rPr lang="en-US" dirty="0"/>
              <a:t>Describe concrete, measurable skills that have relevance to overall competence in a domain (e.g., reading, mathematics).</a:t>
            </a:r>
          </a:p>
          <a:p>
            <a:r>
              <a:rPr lang="en-US" dirty="0"/>
              <a:t>Use valid and reliable assessment tools.</a:t>
            </a:r>
          </a:p>
          <a:p>
            <a:r>
              <a:rPr lang="en-US" dirty="0"/>
              <a:t>Focus on outcomes:</a:t>
            </a:r>
          </a:p>
          <a:p>
            <a:pPr marL="466344" lvl="1" indent="-237744"/>
            <a:r>
              <a:rPr lang="en-US" sz="2000" dirty="0">
                <a:latin typeface="+mn-lt"/>
              </a:rPr>
              <a:t>What outcomes are desired?</a:t>
            </a:r>
          </a:p>
          <a:p>
            <a:pPr marL="466344" lvl="1" indent="-237744"/>
            <a:r>
              <a:rPr lang="en-US" sz="2000" dirty="0">
                <a:latin typeface="+mn-lt"/>
              </a:rPr>
              <a:t>What do present levels say about a student’s current progress toward meeting those outcomes?</a:t>
            </a:r>
          </a:p>
          <a:p>
            <a:pPr marL="466344" lvl="1" indent="-237744"/>
            <a:r>
              <a:rPr lang="en-US" sz="2000" dirty="0">
                <a:latin typeface="+mn-lt"/>
              </a:rPr>
              <a:t>Compare to peers or proficiency standards.</a:t>
            </a:r>
          </a:p>
          <a:p>
            <a:pPr marL="1139825" lvl="1" indent="-457200">
              <a:buFont typeface="Wingdings" pitchFamily="2" charset="2"/>
              <a:buChar char="§"/>
            </a:pPr>
            <a:endParaRPr lang="en-US" dirty="0">
              <a:latin typeface="+mn-lt"/>
            </a:endParaRPr>
          </a:p>
          <a:p>
            <a:pPr marL="457200" indent="-45720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4DBB3109-6B36-4C42-ABE5-993D6B0A452A}" type="slidenum">
              <a:rPr lang="en-US" smtClean="0">
                <a:solidFill>
                  <a:srgbClr val="FFFFFF">
                    <a:lumMod val="75000"/>
                  </a:srgbClr>
                </a:solidFill>
              </a:rPr>
              <a:pPr/>
              <a:t>38</a:t>
            </a:fld>
            <a:endParaRPr lang="en-US" dirty="0">
              <a:solidFill>
                <a:srgbClr val="FFFFFF">
                  <a:lumMod val="75000"/>
                </a:srgbClr>
              </a:solidFill>
            </a:endParaRPr>
          </a:p>
        </p:txBody>
      </p:sp>
    </p:spTree>
    <p:extLst>
      <p:ext uri="{BB962C8B-B14F-4D97-AF65-F5344CB8AC3E}">
        <p14:creationId xmlns:p14="http://schemas.microsoft.com/office/powerpoint/2010/main" val="6178418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Option 2: Setting Goals With Norms for Weekly Rate of Improvement</a:t>
            </a:r>
          </a:p>
        </p:txBody>
      </p:sp>
      <p:sp>
        <p:nvSpPr>
          <p:cNvPr id="2" name="Content Placeholder 1"/>
          <p:cNvSpPr>
            <a:spLocks noGrp="1"/>
          </p:cNvSpPr>
          <p:nvPr>
            <p:ph idx="1"/>
          </p:nvPr>
        </p:nvSpPr>
        <p:spPr/>
        <p:txBody>
          <a:bodyPr/>
          <a:lstStyle/>
          <a:p>
            <a:pPr marL="0" indent="0">
              <a:buNone/>
            </a:pPr>
            <a:r>
              <a:rPr lang="en-US" dirty="0"/>
              <a:t>Average growth per week (ROI) for a certain measure can be used to calculate a goal:</a:t>
            </a:r>
          </a:p>
          <a:p>
            <a:pPr marL="0" indent="0">
              <a:buNone/>
            </a:pPr>
            <a:endParaRPr lang="en-US" dirty="0"/>
          </a:p>
          <a:p>
            <a:pPr marL="0" indent="0" algn="ctr">
              <a:buNone/>
            </a:pPr>
            <a:r>
              <a:rPr lang="en-US" b="1" dirty="0"/>
              <a:t>GOAL </a:t>
            </a:r>
            <a:r>
              <a:rPr lang="en-US" b="1" dirty="0">
                <a:solidFill>
                  <a:srgbClr val="FF0000"/>
                </a:solidFill>
              </a:rPr>
              <a:t>=</a:t>
            </a:r>
            <a:r>
              <a:rPr lang="en-US" b="1" dirty="0"/>
              <a:t> ROI </a:t>
            </a:r>
            <a:r>
              <a:rPr lang="en-US" b="1" dirty="0">
                <a:solidFill>
                  <a:srgbClr val="FF0000"/>
                </a:solidFill>
              </a:rPr>
              <a:t>×</a:t>
            </a:r>
            <a:r>
              <a:rPr lang="en-US" b="1" dirty="0"/>
              <a:t> # Weeks </a:t>
            </a:r>
            <a:r>
              <a:rPr lang="en-US" b="1" dirty="0">
                <a:solidFill>
                  <a:srgbClr val="FF0000"/>
                </a:solidFill>
              </a:rPr>
              <a:t>+</a:t>
            </a:r>
            <a:r>
              <a:rPr lang="en-US" b="1" dirty="0"/>
              <a:t> Baseline Score</a:t>
            </a:r>
          </a:p>
          <a:p>
            <a:pPr marL="0" indent="0">
              <a:buNone/>
            </a:pPr>
            <a:endParaRPr lang="en-US" dirty="0"/>
          </a:p>
          <a:p>
            <a:r>
              <a:rPr lang="en-US" dirty="0"/>
              <a:t># weeks = number of weeks left in the instructional period (when we want the goal to be reached).</a:t>
            </a:r>
          </a:p>
          <a:p>
            <a:r>
              <a:rPr lang="en-US" dirty="0"/>
              <a:t>Baseline score is calculated using the three most recent data points.</a:t>
            </a:r>
          </a:p>
          <a:p>
            <a:pPr marL="0" indent="0">
              <a:buNone/>
            </a:pP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39</a:t>
            </a:fld>
            <a:endParaRPr lang="en-US" dirty="0"/>
          </a:p>
        </p:txBody>
      </p:sp>
    </p:spTree>
    <p:extLst>
      <p:ext uri="{BB962C8B-B14F-4D97-AF65-F5344CB8AC3E}">
        <p14:creationId xmlns:p14="http://schemas.microsoft.com/office/powerpoint/2010/main" val="3870905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lvl="0"/>
            <a:r>
              <a:rPr lang="en-US" sz="3600" b="0" kern="0" dirty="0">
                <a:solidFill>
                  <a:srgbClr val="FFFFFF">
                    <a:lumMod val="65000"/>
                  </a:srgbClr>
                </a:solidFill>
              </a:rPr>
              <a:t>Quick Review: DBI Process</a:t>
            </a:r>
            <a:br>
              <a:rPr lang="en-US" sz="2400" b="0" kern="0" dirty="0">
                <a:solidFill>
                  <a:sysClr val="windowText" lastClr="000000"/>
                </a:solidFill>
              </a:rPr>
            </a:br>
            <a:endParaRPr lang="en-US" dirty="0"/>
          </a:p>
        </p:txBody>
      </p:sp>
      <p:sp>
        <p:nvSpPr>
          <p:cNvPr id="7" name="Right Arrow 6" descr="An arrow points to the oval for Progress Monitor - to determine response to intervention program.  In the past you may have used progress monitoring data to make group intervention decisions, but today we’re focusing how progress monitoring is used to inform DBI.  The same progress monitoring data that tells us a student is not responding to core instruction may also tell us that secondary intervention is not sufficient to help the student reach his or her academic goal.  "/>
          <p:cNvSpPr/>
          <p:nvPr/>
        </p:nvSpPr>
        <p:spPr>
          <a:xfrm>
            <a:off x="3419715" y="1754649"/>
            <a:ext cx="1592135" cy="62167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Right Arrow 9" descr="An arrow points to the oval for Progress Monitor - to determine response to adaptation.  Once the intervention has been adapted, we continue progress monitoring to determine if the changes have been sufficient or if we need to make additional changes."/>
          <p:cNvSpPr/>
          <p:nvPr/>
        </p:nvSpPr>
        <p:spPr>
          <a:xfrm>
            <a:off x="3321423" y="5212720"/>
            <a:ext cx="1592135" cy="62167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pic>
        <p:nvPicPr>
          <p:cNvPr id="9" name="Picture 8" descr="A screenshot of the DBI process.">
            <a:extLst>
              <a:ext uri="{FF2B5EF4-FFF2-40B4-BE49-F238E27FC236}">
                <a16:creationId xmlns:a16="http://schemas.microsoft.com/office/drawing/2014/main" id="{131CEC5D-5B35-6B4F-8293-6DCAA3B9F9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500825"/>
            <a:ext cx="4199161" cy="6050403"/>
          </a:xfrm>
          <a:prstGeom prst="rect">
            <a:avLst/>
          </a:prstGeom>
        </p:spPr>
      </p:pic>
      <p:sp>
        <p:nvSpPr>
          <p:cNvPr id="3" name="Slide Number Placeholder 2">
            <a:extLst>
              <a:ext uri="{FF2B5EF4-FFF2-40B4-BE49-F238E27FC236}">
                <a16:creationId xmlns:a16="http://schemas.microsoft.com/office/drawing/2014/main" id="{514E59BD-46B9-487E-960E-FE05025E6E81}"/>
              </a:ext>
            </a:extLst>
          </p:cNvPr>
          <p:cNvSpPr>
            <a:spLocks noGrp="1"/>
          </p:cNvSpPr>
          <p:nvPr>
            <p:ph type="sldNum" sz="quarter" idx="11"/>
          </p:nvPr>
        </p:nvSpPr>
        <p:spPr/>
        <p:txBody>
          <a:bodyPr/>
          <a:lstStyle/>
          <a:p>
            <a:pPr algn="r"/>
            <a:fld id="{F3477EC8-074D-41C4-94AE-E9EA7CEEA348}" type="slidenum">
              <a:rPr lang="en-US" smtClean="0"/>
              <a:pPr algn="r"/>
              <a:t>4</a:t>
            </a:fld>
            <a:endParaRPr lang="en-US" dirty="0"/>
          </a:p>
        </p:txBody>
      </p:sp>
    </p:spTree>
    <p:custDataLst>
      <p:tags r:id="rId1"/>
    </p:custDataLst>
    <p:extLst>
      <p:ext uri="{BB962C8B-B14F-4D97-AF65-F5344CB8AC3E}">
        <p14:creationId xmlns:p14="http://schemas.microsoft.com/office/powerpoint/2010/main" val="229086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en-US" dirty="0"/>
              <a:t>Example: Setting Goals With National Norms for Weekly ROI</a:t>
            </a:r>
          </a:p>
        </p:txBody>
      </p:sp>
      <p:graphicFrame>
        <p:nvGraphicFramePr>
          <p:cNvPr id="7" name="Group 51" descr="A 6 by 4 table that shows an example growth chart for elementary reading and math. The first column is headed Grade and the rows underneath correspond to grades 1 through 4.  The second column is Reading-slope and gives the weekly rate of improvement (ROI) and reading measure for each grade.  The third column is computation C B M - slope for digits correct.  The rows below this header give the weekly R O I for grades 1 through 4.  The last column is concepts and applications C B M - slope for points.  The rows below give the ROI for grades 2 through 4."/>
          <p:cNvGraphicFramePr>
            <a:graphicFrameLocks noGrp="1"/>
          </p:cNvGraphicFramePr>
          <p:nvPr>
            <p:ph idx="1"/>
            <p:extLst>
              <p:ext uri="{D42A27DB-BD31-4B8C-83A1-F6EECF244321}">
                <p14:modId xmlns:p14="http://schemas.microsoft.com/office/powerpoint/2010/main" val="2103767821"/>
              </p:ext>
            </p:extLst>
          </p:nvPr>
        </p:nvGraphicFramePr>
        <p:xfrm>
          <a:off x="687388" y="1888422"/>
          <a:ext cx="8224855" cy="2503486"/>
        </p:xfrm>
        <a:graphic>
          <a:graphicData uri="http://schemas.openxmlformats.org/drawingml/2006/table">
            <a:tbl>
              <a:tblPr firstRow="1" bandRow="1">
                <a:tableStyleId>{5C22544A-7EE6-4342-B048-85BDC9FD1C3A}</a:tableStyleId>
              </a:tblPr>
              <a:tblGrid>
                <a:gridCol w="954304">
                  <a:extLst>
                    <a:ext uri="{9D8B030D-6E8A-4147-A177-3AD203B41FA5}">
                      <a16:colId xmlns:a16="http://schemas.microsoft.com/office/drawing/2014/main" val="20000"/>
                    </a:ext>
                  </a:extLst>
                </a:gridCol>
                <a:gridCol w="2445508">
                  <a:extLst>
                    <a:ext uri="{9D8B030D-6E8A-4147-A177-3AD203B41FA5}">
                      <a16:colId xmlns:a16="http://schemas.microsoft.com/office/drawing/2014/main" val="20001"/>
                    </a:ext>
                  </a:extLst>
                </a:gridCol>
                <a:gridCol w="2445508">
                  <a:extLst>
                    <a:ext uri="{9D8B030D-6E8A-4147-A177-3AD203B41FA5}">
                      <a16:colId xmlns:a16="http://schemas.microsoft.com/office/drawing/2014/main" val="20002"/>
                    </a:ext>
                  </a:extLst>
                </a:gridCol>
                <a:gridCol w="2379535">
                  <a:extLst>
                    <a:ext uri="{9D8B030D-6E8A-4147-A177-3AD203B41FA5}">
                      <a16:colId xmlns:a16="http://schemas.microsoft.com/office/drawing/2014/main" val="20003"/>
                    </a:ext>
                  </a:extLst>
                </a:gridCol>
              </a:tblGrid>
              <a:tr h="94571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Grade</a:t>
                      </a:r>
                      <a:endParaRPr kumimoji="0" lang="en-US" sz="1600" b="0" i="0" u="none" strike="noStrike" cap="none" normalizeH="0" baseline="0" dirty="0">
                        <a:ln>
                          <a:noFill/>
                        </a:ln>
                        <a:solidFill>
                          <a:schemeClr val="tx1"/>
                        </a:solidFill>
                        <a:effectLst/>
                        <a:latin typeface="Arial" pitchFamily="34" charset="0"/>
                      </a:endParaRPr>
                    </a:p>
                  </a:txBody>
                  <a:tcPr marL="104549" marR="104549"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Computation CBM—Slope for Correct Digits</a:t>
                      </a:r>
                      <a:endParaRPr kumimoji="0" lang="en-US" sz="1600" b="0" i="0" u="none" strike="noStrike" cap="none" normalizeH="0" baseline="0" dirty="0">
                        <a:ln>
                          <a:noFill/>
                        </a:ln>
                        <a:solidFill>
                          <a:schemeClr val="tx1"/>
                        </a:solidFill>
                        <a:effectLst/>
                        <a:latin typeface="Arial" pitchFamily="34" charset="0"/>
                      </a:endParaRPr>
                    </a:p>
                  </a:txBody>
                  <a:tcPr marL="104549" marR="104549"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Computation CBM—Slope for Points</a:t>
                      </a:r>
                      <a:endParaRPr kumimoji="0" lang="en-US" sz="1600" b="0" i="0" u="none" strike="noStrike" cap="none" normalizeH="0" baseline="0" dirty="0">
                        <a:ln>
                          <a:noFill/>
                        </a:ln>
                        <a:solidFill>
                          <a:schemeClr val="tx1"/>
                        </a:solidFill>
                        <a:effectLst/>
                        <a:latin typeface="Arial" pitchFamily="34" charset="0"/>
                      </a:endParaRPr>
                    </a:p>
                  </a:txBody>
                  <a:tcPr marL="104549" marR="104549"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Concepts and Applications CBM—Slope for Points</a:t>
                      </a:r>
                      <a:endParaRPr kumimoji="0" lang="en-US" sz="1600" b="0" i="0" u="none" strike="noStrike" cap="none" normalizeH="0" baseline="0" dirty="0">
                        <a:ln>
                          <a:noFill/>
                        </a:ln>
                        <a:solidFill>
                          <a:schemeClr val="tx1"/>
                        </a:solidFill>
                        <a:effectLst/>
                        <a:latin typeface="Arial" pitchFamily="34" charset="0"/>
                      </a:endParaRPr>
                    </a:p>
                  </a:txBody>
                  <a:tcPr marL="104549" marR="104549" anchor="ctr" anchorCtr="1" horzOverflow="overflow"/>
                </a:tc>
                <a:extLst>
                  <a:ext uri="{0D108BD9-81ED-4DB2-BD59-A6C34878D82A}">
                    <a16:rowId xmlns:a16="http://schemas.microsoft.com/office/drawing/2014/main" val="10000"/>
                  </a:ext>
                </a:extLst>
              </a:tr>
              <a:tr h="51982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6</a:t>
                      </a:r>
                      <a:endParaRPr kumimoji="0" lang="en-US" sz="1600" b="0" i="0" u="none" strike="noStrike" cap="none" normalizeH="0" baseline="0" dirty="0">
                        <a:ln>
                          <a:noFill/>
                        </a:ln>
                        <a:solidFill>
                          <a:schemeClr val="tx1"/>
                        </a:solidFill>
                        <a:effectLst/>
                        <a:latin typeface="Arial" pitchFamily="34" charset="0"/>
                      </a:endParaRPr>
                    </a:p>
                  </a:txBody>
                  <a:tcPr marL="104549" marR="104549" anchor="ctr" anchorCtr="1"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.60</a:t>
                      </a:r>
                    </a:p>
                  </a:txBody>
                  <a:tcPr marL="104549" marR="104549" anchor="ctr" anchorCtr="1"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0.50</a:t>
                      </a:r>
                      <a:endParaRPr kumimoji="0" lang="en-US" sz="1600" b="0" i="0" u="none" strike="noStrike" cap="none" normalizeH="0" baseline="0" dirty="0">
                        <a:ln>
                          <a:noFill/>
                        </a:ln>
                        <a:solidFill>
                          <a:schemeClr val="tx1"/>
                        </a:solidFill>
                        <a:effectLst/>
                        <a:latin typeface="Arial" pitchFamily="34" charset="0"/>
                      </a:endParaRPr>
                    </a:p>
                  </a:txBody>
                  <a:tcPr marL="104549" marR="104549" anchor="ctr" anchorCtr="1"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0.25</a:t>
                      </a:r>
                      <a:endParaRPr kumimoji="0" lang="en-US" sz="1600" b="0" i="0" u="none" strike="noStrike" cap="none" normalizeH="0" baseline="0" dirty="0">
                        <a:ln>
                          <a:noFill/>
                        </a:ln>
                        <a:solidFill>
                          <a:schemeClr val="tx1"/>
                        </a:solidFill>
                        <a:effectLst/>
                        <a:latin typeface="Arial" pitchFamily="34" charset="0"/>
                      </a:endParaRPr>
                    </a:p>
                  </a:txBody>
                  <a:tcPr marL="104549" marR="104549" anchor="ctr" anchorCtr="1" horzOverflow="overflow"/>
                </a:tc>
                <a:extLst>
                  <a:ext uri="{0D108BD9-81ED-4DB2-BD59-A6C34878D82A}">
                    <a16:rowId xmlns:a16="http://schemas.microsoft.com/office/drawing/2014/main" val="10001"/>
                  </a:ext>
                </a:extLst>
              </a:tr>
              <a:tr h="51982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7</a:t>
                      </a:r>
                      <a:endParaRPr kumimoji="0" lang="en-US" sz="1600" b="0" i="0" u="none" strike="noStrike" cap="none" normalizeH="0" baseline="0" dirty="0">
                        <a:ln>
                          <a:noFill/>
                        </a:ln>
                        <a:solidFill>
                          <a:schemeClr val="tx1"/>
                        </a:solidFill>
                        <a:effectLst/>
                        <a:latin typeface="Arial" pitchFamily="34" charset="0"/>
                      </a:endParaRPr>
                    </a:p>
                  </a:txBody>
                  <a:tcPr marL="104549" marR="104549" anchor="ctr" anchorCtr="1"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.70</a:t>
                      </a:r>
                    </a:p>
                  </a:txBody>
                  <a:tcPr marL="104549" marR="104549" anchor="ctr" anchorCtr="1"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0.47</a:t>
                      </a:r>
                      <a:endParaRPr kumimoji="0" lang="en-US" sz="1600" b="0" i="0" u="none" strike="noStrike" cap="none" normalizeH="0" baseline="0" dirty="0">
                        <a:ln>
                          <a:noFill/>
                        </a:ln>
                        <a:solidFill>
                          <a:schemeClr val="tx1"/>
                        </a:solidFill>
                        <a:effectLst/>
                        <a:latin typeface="Arial" pitchFamily="34" charset="0"/>
                      </a:endParaRPr>
                    </a:p>
                  </a:txBody>
                  <a:tcPr marL="104549" marR="104549" anchor="ctr" anchorCtr="1"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0.28</a:t>
                      </a:r>
                      <a:endParaRPr kumimoji="0" lang="en-US" sz="1600" b="0" i="0" u="none" strike="noStrike" cap="none" normalizeH="0" baseline="0" dirty="0">
                        <a:ln>
                          <a:noFill/>
                        </a:ln>
                        <a:solidFill>
                          <a:schemeClr val="tx1"/>
                        </a:solidFill>
                        <a:effectLst/>
                        <a:latin typeface="Arial" pitchFamily="34" charset="0"/>
                      </a:endParaRPr>
                    </a:p>
                  </a:txBody>
                  <a:tcPr marL="104549" marR="104549" anchor="ctr" anchorCtr="1" horzOverflow="overflow"/>
                </a:tc>
                <a:extLst>
                  <a:ext uri="{0D108BD9-81ED-4DB2-BD59-A6C34878D82A}">
                    <a16:rowId xmlns:a16="http://schemas.microsoft.com/office/drawing/2014/main" val="10002"/>
                  </a:ext>
                </a:extLst>
              </a:tr>
              <a:tr h="51812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8</a:t>
                      </a:r>
                      <a:endParaRPr kumimoji="0" lang="en-US" sz="1600" b="0" i="0" u="none" strike="noStrike" cap="none" normalizeH="0" baseline="0" dirty="0">
                        <a:ln>
                          <a:noFill/>
                        </a:ln>
                        <a:solidFill>
                          <a:schemeClr val="tx1"/>
                        </a:solidFill>
                        <a:effectLst/>
                        <a:latin typeface="Arial" pitchFamily="34" charset="0"/>
                      </a:endParaRPr>
                    </a:p>
                  </a:txBody>
                  <a:tcPr marL="104549" marR="104549" anchor="ctr" anchorCtr="1"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.50</a:t>
                      </a:r>
                    </a:p>
                  </a:txBody>
                  <a:tcPr marL="104549" marR="104549" anchor="ctr" anchorCtr="1"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0.31</a:t>
                      </a:r>
                      <a:endParaRPr kumimoji="0" lang="en-US" sz="1600" b="0" i="0" u="none" strike="noStrike" cap="none" normalizeH="0" baseline="0" dirty="0">
                        <a:ln>
                          <a:noFill/>
                        </a:ln>
                        <a:solidFill>
                          <a:schemeClr val="tx1"/>
                        </a:solidFill>
                        <a:effectLst/>
                        <a:latin typeface="Arial" pitchFamily="34" charset="0"/>
                      </a:endParaRPr>
                    </a:p>
                  </a:txBody>
                  <a:tcPr marL="104549" marR="104549" anchor="ctr" anchorCtr="1"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0.17</a:t>
                      </a:r>
                      <a:endParaRPr kumimoji="0" lang="en-US" sz="1600" b="0" i="0" u="none" strike="noStrike" cap="none" normalizeH="0" baseline="0" dirty="0">
                        <a:ln>
                          <a:noFill/>
                        </a:ln>
                        <a:solidFill>
                          <a:schemeClr val="tx1"/>
                        </a:solidFill>
                        <a:effectLst/>
                        <a:latin typeface="Arial" pitchFamily="34" charset="0"/>
                      </a:endParaRPr>
                    </a:p>
                  </a:txBody>
                  <a:tcPr marL="104549" marR="104549" anchor="ctr" anchorCtr="1" horzOverflow="overflow"/>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0"/>
          </p:nvPr>
        </p:nvSpPr>
        <p:spPr/>
        <p:txBody>
          <a:bodyPr/>
          <a:lstStyle/>
          <a:p>
            <a:fld id="{085E27C5-ECB1-4EBC-98D3-F94D2BA84B3F}" type="slidenum">
              <a:rPr lang="en-US" smtClean="0"/>
              <a:pPr/>
              <a:t>40</a:t>
            </a:fld>
            <a:endParaRPr lang="en-US" dirty="0"/>
          </a:p>
        </p:txBody>
      </p:sp>
      <p:sp>
        <p:nvSpPr>
          <p:cNvPr id="6" name="Text Box 49"/>
          <p:cNvSpPr txBox="1">
            <a:spLocks noChangeArrowheads="1"/>
          </p:cNvSpPr>
          <p:nvPr/>
        </p:nvSpPr>
        <p:spPr bwMode="auto">
          <a:xfrm>
            <a:off x="687388" y="4905355"/>
            <a:ext cx="7450810" cy="738664"/>
          </a:xfrm>
          <a:prstGeom prst="rect">
            <a:avLst/>
          </a:prstGeom>
          <a:solidFill>
            <a:schemeClr val="bg1"/>
          </a:solidFill>
          <a:ln w="9525">
            <a:noFill/>
            <a:miter lim="800000"/>
            <a:headEnd/>
            <a:tailEnd/>
          </a:ln>
        </p:spPr>
        <p:txBody>
          <a:bodyPr wrap="square">
            <a:spAutoFit/>
          </a:bodyPr>
          <a:lstStyle/>
          <a:p>
            <a:pPr>
              <a:spcBef>
                <a:spcPct val="50000"/>
              </a:spcBef>
            </a:pPr>
            <a:r>
              <a:rPr lang="en-US" sz="1400" i="1" dirty="0"/>
              <a:t>Note</a:t>
            </a:r>
            <a:r>
              <a:rPr lang="en-US" sz="1400" dirty="0"/>
              <a:t>. These figures are specific to AIMSweb National Norms at the 75th percentile and may change pending further research. This example is used for illustrative purposes only. The American Institutes for Research does not endorse or recommend specific products. </a:t>
            </a:r>
          </a:p>
        </p:txBody>
      </p:sp>
      <p:sp>
        <p:nvSpPr>
          <p:cNvPr id="8" name="Oval 7" descr="Which ROI would we use if we are progress monitoring second grade math computation?  A circle appears to highlight point three zero, the slope found in the row for grade 2, under the column for computation."/>
          <p:cNvSpPr/>
          <p:nvPr/>
        </p:nvSpPr>
        <p:spPr>
          <a:xfrm>
            <a:off x="2361386" y="3442061"/>
            <a:ext cx="1017270" cy="33255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8173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Setting Goals With National Norms for Weekly ROI</a:t>
            </a:r>
          </a:p>
        </p:txBody>
      </p:sp>
      <p:sp>
        <p:nvSpPr>
          <p:cNvPr id="3" name="Content Placeholder 2"/>
          <p:cNvSpPr>
            <a:spLocks noGrp="1"/>
          </p:cNvSpPr>
          <p:nvPr>
            <p:ph idx="1"/>
          </p:nvPr>
        </p:nvSpPr>
        <p:spPr>
          <a:xfrm>
            <a:off x="687389" y="1950720"/>
            <a:ext cx="4097554" cy="4375277"/>
          </a:xfrm>
        </p:spPr>
        <p:txBody>
          <a:bodyPr/>
          <a:lstStyle/>
          <a:p>
            <a:r>
              <a:rPr lang="en-US" dirty="0"/>
              <a:t>Seventh-grade mathematics computation</a:t>
            </a:r>
          </a:p>
          <a:p>
            <a:pPr marL="342900" indent="-342900">
              <a:buFont typeface="Arial" panose="020B0604020202020204" pitchFamily="34" charset="0"/>
              <a:buChar char="•"/>
            </a:pPr>
            <a:r>
              <a:rPr lang="en-US" dirty="0"/>
              <a:t>Baseline scores: 10, 9, 11 (collected weekly)</a:t>
            </a:r>
          </a:p>
          <a:p>
            <a:pPr marL="342900" indent="-342900">
              <a:buFont typeface="Arial" panose="020B0604020202020204" pitchFamily="34" charset="0"/>
              <a:buChar char="•"/>
            </a:pPr>
            <a:r>
              <a:rPr lang="en-US" dirty="0"/>
              <a:t>Time frame: 10 weeks left in the instructional period</a:t>
            </a:r>
          </a:p>
          <a:p>
            <a:pPr marL="342900" indent="-342900">
              <a:buFont typeface="Arial" panose="020B0604020202020204" pitchFamily="34" charset="0"/>
              <a:buChar char="•"/>
            </a:pPr>
            <a:r>
              <a:rPr lang="en-US" dirty="0"/>
              <a:t>ROI = 0.70</a:t>
            </a:r>
            <a:endParaRPr lang="en-US" dirty="0">
              <a:solidFill>
                <a:srgbClr val="FF0000"/>
              </a:solidFill>
            </a:endParaRPr>
          </a:p>
        </p:txBody>
      </p:sp>
      <p:sp>
        <p:nvSpPr>
          <p:cNvPr id="6" name="Slide Number Placeholder 5"/>
          <p:cNvSpPr>
            <a:spLocks noGrp="1"/>
          </p:cNvSpPr>
          <p:nvPr>
            <p:ph type="sldNum" sz="quarter" idx="10"/>
          </p:nvPr>
        </p:nvSpPr>
        <p:spPr/>
        <p:txBody>
          <a:bodyPr/>
          <a:lstStyle/>
          <a:p>
            <a:fld id="{4DBB3109-6B36-4C42-ABE5-993D6B0A452A}" type="slidenum">
              <a:rPr lang="en-US" smtClean="0">
                <a:solidFill>
                  <a:srgbClr val="FFFFFF">
                    <a:lumMod val="75000"/>
                  </a:srgbClr>
                </a:solidFill>
              </a:rPr>
              <a:pPr/>
              <a:t>41</a:t>
            </a:fld>
            <a:endParaRPr lang="en-US" dirty="0">
              <a:solidFill>
                <a:srgbClr val="FFFFFF">
                  <a:lumMod val="75000"/>
                </a:srgbClr>
              </a:solidFill>
            </a:endParaRPr>
          </a:p>
        </p:txBody>
      </p:sp>
      <p:graphicFrame>
        <p:nvGraphicFramePr>
          <p:cNvPr id="4" name="Table 3" descr="A table shows national norms for R O I for math computation.  The first column is labeled Grade and has a row for each grade in grades 1 through 6.  The second column is labeled Computation - R O I for digits correct and gives the weekly R O I by grade."/>
          <p:cNvGraphicFramePr>
            <a:graphicFrameLocks noGrp="1"/>
          </p:cNvGraphicFramePr>
          <p:nvPr>
            <p:extLst>
              <p:ext uri="{D42A27DB-BD31-4B8C-83A1-F6EECF244321}">
                <p14:modId xmlns:p14="http://schemas.microsoft.com/office/powerpoint/2010/main" val="2789638854"/>
              </p:ext>
            </p:extLst>
          </p:nvPr>
        </p:nvGraphicFramePr>
        <p:xfrm>
          <a:off x="5202043" y="2282475"/>
          <a:ext cx="3675308" cy="2116717"/>
        </p:xfrm>
        <a:graphic>
          <a:graphicData uri="http://schemas.openxmlformats.org/drawingml/2006/table">
            <a:tbl>
              <a:tblPr firstRow="1" bandRow="1">
                <a:tableStyleId>{5C22544A-7EE6-4342-B048-85BDC9FD1C3A}</a:tableStyleId>
              </a:tblPr>
              <a:tblGrid>
                <a:gridCol w="985593">
                  <a:extLst>
                    <a:ext uri="{9D8B030D-6E8A-4147-A177-3AD203B41FA5}">
                      <a16:colId xmlns:a16="http://schemas.microsoft.com/office/drawing/2014/main" val="20000"/>
                    </a:ext>
                  </a:extLst>
                </a:gridCol>
                <a:gridCol w="2689715">
                  <a:extLst>
                    <a:ext uri="{9D8B030D-6E8A-4147-A177-3AD203B41FA5}">
                      <a16:colId xmlns:a16="http://schemas.microsoft.com/office/drawing/2014/main" val="20001"/>
                    </a:ext>
                  </a:extLst>
                </a:gridCol>
              </a:tblGrid>
              <a:tr h="77309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solidFill>
                            <a:schemeClr val="bg1"/>
                          </a:solidFill>
                          <a:effectLst/>
                        </a:rPr>
                        <a:t>Grade</a:t>
                      </a:r>
                      <a:endParaRPr kumimoji="0" lang="en-US" sz="2000" b="0" i="0" u="none" strike="noStrike" cap="none" normalizeH="0" baseline="0" dirty="0">
                        <a:ln>
                          <a:noFill/>
                        </a:ln>
                        <a:solidFill>
                          <a:schemeClr val="bg1"/>
                        </a:solidFill>
                        <a:effectLst/>
                        <a:latin typeface="Arial" pitchFamily="34" charset="0"/>
                      </a:endParaRPr>
                    </a:p>
                  </a:txBody>
                  <a:tcPr marL="101704" marR="101704" anchor="ctr" anchorCtr="1"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solidFill>
                            <a:schemeClr val="bg1"/>
                          </a:solidFill>
                          <a:effectLst/>
                        </a:rPr>
                        <a:t>Computation—ROI for Digits Correct</a:t>
                      </a:r>
                      <a:endParaRPr kumimoji="0" lang="en-US" sz="2000" b="0" i="0" u="none" strike="noStrike" cap="none" normalizeH="0" baseline="0" dirty="0">
                        <a:ln>
                          <a:noFill/>
                        </a:ln>
                        <a:solidFill>
                          <a:schemeClr val="bg1"/>
                        </a:solidFill>
                        <a:effectLst/>
                        <a:latin typeface="Arial" pitchFamily="34" charset="0"/>
                      </a:endParaRPr>
                    </a:p>
                  </a:txBody>
                  <a:tcPr marL="101704" marR="101704" anchor="ctr" anchorCtr="1" horzOverflow="overflow"/>
                </a:tc>
                <a:extLst>
                  <a:ext uri="{0D108BD9-81ED-4DB2-BD59-A6C34878D82A}">
                    <a16:rowId xmlns:a16="http://schemas.microsoft.com/office/drawing/2014/main" val="10000"/>
                  </a:ext>
                </a:extLst>
              </a:tr>
              <a:tr h="44787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6</a:t>
                      </a:r>
                      <a:endParaRPr kumimoji="0" lang="en-US" sz="2000" b="0" i="0" u="none" strike="noStrike" cap="none" normalizeH="0" baseline="0" dirty="0">
                        <a:ln>
                          <a:noFill/>
                        </a:ln>
                        <a:solidFill>
                          <a:schemeClr val="tx1"/>
                        </a:solidFill>
                        <a:effectLst/>
                        <a:latin typeface="Arial" pitchFamily="34" charset="0"/>
                      </a:endParaRPr>
                    </a:p>
                  </a:txBody>
                  <a:tcPr marL="101704" marR="101704"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0.60</a:t>
                      </a:r>
                      <a:endParaRPr kumimoji="0" lang="en-US" sz="2000" b="0" i="0" u="none" strike="noStrike" cap="none" normalizeH="0" baseline="0" dirty="0">
                        <a:ln>
                          <a:noFill/>
                        </a:ln>
                        <a:solidFill>
                          <a:schemeClr val="tx1"/>
                        </a:solidFill>
                        <a:effectLst/>
                        <a:latin typeface="Arial" pitchFamily="34" charset="0"/>
                      </a:endParaRPr>
                    </a:p>
                  </a:txBody>
                  <a:tcPr marL="101704" marR="101704" horzOverflow="overflow"/>
                </a:tc>
                <a:extLst>
                  <a:ext uri="{0D108BD9-81ED-4DB2-BD59-A6C34878D82A}">
                    <a16:rowId xmlns:a16="http://schemas.microsoft.com/office/drawing/2014/main" val="10001"/>
                  </a:ext>
                </a:extLst>
              </a:tr>
              <a:tr h="44787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anose="020F0502020204030204" pitchFamily="34" charset="0"/>
                        </a:rPr>
                        <a:t>7</a:t>
                      </a:r>
                    </a:p>
                  </a:txBody>
                  <a:tcPr marL="101704" marR="101704"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anose="020F0502020204030204" pitchFamily="34" charset="0"/>
                        </a:rPr>
                        <a:t>0.70</a:t>
                      </a:r>
                    </a:p>
                  </a:txBody>
                  <a:tcPr marL="101704" marR="101704" horzOverflow="overflow"/>
                </a:tc>
                <a:extLst>
                  <a:ext uri="{0D108BD9-81ED-4DB2-BD59-A6C34878D82A}">
                    <a16:rowId xmlns:a16="http://schemas.microsoft.com/office/drawing/2014/main" val="10002"/>
                  </a:ext>
                </a:extLst>
              </a:tr>
              <a:tr h="44787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anose="020F0502020204030204" pitchFamily="34" charset="0"/>
                        </a:rPr>
                        <a:t>8</a:t>
                      </a:r>
                    </a:p>
                  </a:txBody>
                  <a:tcPr marL="101704" marR="101704"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anose="020F0502020204030204" pitchFamily="34" charset="0"/>
                        </a:rPr>
                        <a:t>0.50</a:t>
                      </a:r>
                    </a:p>
                  </a:txBody>
                  <a:tcPr marL="101704" marR="101704" horzOverflow="overflow"/>
                </a:tc>
                <a:extLst>
                  <a:ext uri="{0D108BD9-81ED-4DB2-BD59-A6C34878D82A}">
                    <a16:rowId xmlns:a16="http://schemas.microsoft.com/office/drawing/2014/main" val="10003"/>
                  </a:ext>
                </a:extLst>
              </a:tr>
            </a:tbl>
          </a:graphicData>
        </a:graphic>
      </p:graphicFrame>
      <p:sp>
        <p:nvSpPr>
          <p:cNvPr id="5" name="Oval 4" descr="An oval appears to select the table row for grade 4, showing how the R O I of point 7 was identfiied."/>
          <p:cNvSpPr/>
          <p:nvPr/>
        </p:nvSpPr>
        <p:spPr>
          <a:xfrm>
            <a:off x="5168786" y="3407254"/>
            <a:ext cx="3741821" cy="61361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37979025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88669-845D-6D4F-B677-F575EAF2DA83}"/>
              </a:ext>
            </a:extLst>
          </p:cNvPr>
          <p:cNvSpPr>
            <a:spLocks noGrp="1"/>
          </p:cNvSpPr>
          <p:nvPr>
            <p:ph type="title"/>
          </p:nvPr>
        </p:nvSpPr>
        <p:spPr>
          <a:xfrm>
            <a:off x="687388" y="390090"/>
            <a:ext cx="8224837" cy="984885"/>
          </a:xfrm>
        </p:spPr>
        <p:txBody>
          <a:bodyPr/>
          <a:lstStyle/>
          <a:p>
            <a:r>
              <a:rPr lang="en-US" dirty="0"/>
              <a:t>Example: Setting Goals With National Norms for Weekly ROI</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7371A80-9BB9-144A-B715-169908173C49}"/>
                  </a:ext>
                </a:extLst>
              </p:cNvPr>
              <p:cNvSpPr>
                <a:spLocks noGrp="1"/>
              </p:cNvSpPr>
              <p:nvPr>
                <p:ph idx="1"/>
              </p:nvPr>
            </p:nvSpPr>
            <p:spPr/>
            <p:txBody>
              <a:bodyPr/>
              <a:lstStyle/>
              <a:p>
                <a:pPr marL="0" indent="0">
                  <a:buNone/>
                </a:pPr>
                <a:r>
                  <a:rPr lang="en-US" dirty="0"/>
                  <a:t>GOAL = ROI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 WEEKS + Baseline Score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GOAL = 0.70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10 + 10 = 7 + 10 = </a:t>
                </a:r>
                <a:r>
                  <a:rPr lang="en-US" dirty="0">
                    <a:solidFill>
                      <a:srgbClr val="C00000"/>
                    </a:solidFill>
                  </a:rPr>
                  <a:t>17</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F7371A80-9BB9-144A-B715-169908173C49}"/>
                  </a:ext>
                </a:extLst>
              </p:cNvPr>
              <p:cNvSpPr>
                <a:spLocks noGrp="1" noRot="1" noChangeAspect="1" noMove="1" noResize="1" noEditPoints="1" noAdjustHandles="1" noChangeArrowheads="1" noChangeShapeType="1" noTextEdit="1"/>
              </p:cNvSpPr>
              <p:nvPr>
                <p:ph idx="1"/>
              </p:nvPr>
            </p:nvSpPr>
            <p:spPr>
              <a:blipFill>
                <a:blip r:embed="rId3"/>
                <a:stretch>
                  <a:fillRect l="-2157" t="-187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F87039D-0128-4B42-81B2-9B3216EA5F04}"/>
              </a:ext>
            </a:extLst>
          </p:cNvPr>
          <p:cNvSpPr>
            <a:spLocks noGrp="1"/>
          </p:cNvSpPr>
          <p:nvPr>
            <p:ph type="sldNum" sz="quarter" idx="10"/>
          </p:nvPr>
        </p:nvSpPr>
        <p:spPr/>
        <p:txBody>
          <a:bodyPr/>
          <a:lstStyle/>
          <a:p>
            <a:pPr algn="r"/>
            <a:fld id="{F3477EC8-074D-41C4-94AE-E9EA7CEEA348}" type="slidenum">
              <a:rPr lang="en-US" smtClean="0"/>
              <a:pPr algn="r"/>
              <a:t>42</a:t>
            </a:fld>
            <a:endParaRPr lang="en-US" dirty="0"/>
          </a:p>
        </p:txBody>
      </p:sp>
      <p:sp>
        <p:nvSpPr>
          <p:cNvPr id="6" name="Left Brace 5">
            <a:extLst>
              <a:ext uri="{FF2B5EF4-FFF2-40B4-BE49-F238E27FC236}">
                <a16:creationId xmlns:a16="http://schemas.microsoft.com/office/drawing/2014/main" id="{8CF1E6BF-5A95-0240-96BB-65DF1C56DF9D}"/>
              </a:ext>
              <a:ext uri="{C183D7F6-B498-43B3-948B-1728B52AA6E4}">
                <adec:decorative xmlns:adec="http://schemas.microsoft.com/office/drawing/2017/decorative" val="1"/>
              </a:ext>
            </a:extLst>
          </p:cNvPr>
          <p:cNvSpPr/>
          <p:nvPr/>
        </p:nvSpPr>
        <p:spPr>
          <a:xfrm rot="16200000">
            <a:off x="2009775" y="1819275"/>
            <a:ext cx="209550" cy="571500"/>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8A30E0B0-676D-7C48-B02A-A6B8B8AE1E75}"/>
              </a:ext>
            </a:extLst>
          </p:cNvPr>
          <p:cNvSpPr txBox="1"/>
          <p:nvPr/>
        </p:nvSpPr>
        <p:spPr>
          <a:xfrm>
            <a:off x="971550" y="2670593"/>
            <a:ext cx="1143000" cy="461665"/>
          </a:xfrm>
          <a:prstGeom prst="rect">
            <a:avLst/>
          </a:prstGeom>
          <a:noFill/>
          <a:ln>
            <a:solidFill>
              <a:schemeClr val="tx1"/>
            </a:solidFill>
          </a:ln>
        </p:spPr>
        <p:txBody>
          <a:bodyPr wrap="square" rtlCol="0">
            <a:spAutoFit/>
          </a:bodyPr>
          <a:lstStyle/>
          <a:p>
            <a:pPr algn="ctr"/>
            <a:r>
              <a:rPr lang="en-US" dirty="0">
                <a:solidFill>
                  <a:srgbClr val="C00000"/>
                </a:solidFill>
              </a:rPr>
              <a:t>0.70</a:t>
            </a:r>
          </a:p>
        </p:txBody>
      </p:sp>
      <p:cxnSp>
        <p:nvCxnSpPr>
          <p:cNvPr id="9" name="Straight Arrow Connector 8" descr="A line connecting ROI to .70">
            <a:extLst>
              <a:ext uri="{FF2B5EF4-FFF2-40B4-BE49-F238E27FC236}">
                <a16:creationId xmlns:a16="http://schemas.microsoft.com/office/drawing/2014/main" id="{E3433499-A505-0A43-989F-4A00470ECBFB}"/>
              </a:ext>
            </a:extLst>
          </p:cNvPr>
          <p:cNvCxnSpPr>
            <a:cxnSpLocks/>
            <a:endCxn id="7" idx="0"/>
          </p:cNvCxnSpPr>
          <p:nvPr/>
        </p:nvCxnSpPr>
        <p:spPr>
          <a:xfrm flipH="1">
            <a:off x="1543050" y="2264272"/>
            <a:ext cx="571500" cy="40632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1" name="TextBox 10">
            <a:extLst>
              <a:ext uri="{FF2B5EF4-FFF2-40B4-BE49-F238E27FC236}">
                <a16:creationId xmlns:a16="http://schemas.microsoft.com/office/drawing/2014/main" id="{092723F8-7EFD-8441-A4C6-69EF06F7E293}"/>
              </a:ext>
            </a:extLst>
          </p:cNvPr>
          <p:cNvSpPr txBox="1"/>
          <p:nvPr/>
        </p:nvSpPr>
        <p:spPr>
          <a:xfrm>
            <a:off x="2686050" y="2301260"/>
            <a:ext cx="2021025" cy="1200329"/>
          </a:xfrm>
          <a:prstGeom prst="rect">
            <a:avLst/>
          </a:prstGeom>
          <a:noFill/>
          <a:ln w="38100">
            <a:solidFill>
              <a:srgbClr val="FDB813"/>
            </a:solidFill>
          </a:ln>
        </p:spPr>
        <p:txBody>
          <a:bodyPr wrap="square" rtlCol="0">
            <a:spAutoFit/>
          </a:bodyPr>
          <a:lstStyle/>
          <a:p>
            <a:r>
              <a:rPr lang="en-US" dirty="0">
                <a:solidFill>
                  <a:srgbClr val="C00000"/>
                </a:solidFill>
              </a:rPr>
              <a:t>10</a:t>
            </a:r>
            <a:r>
              <a:rPr lang="en-US" dirty="0"/>
              <a:t> left in instructional period</a:t>
            </a:r>
          </a:p>
        </p:txBody>
      </p:sp>
      <p:sp>
        <p:nvSpPr>
          <p:cNvPr id="12" name="Left Brace 11" descr="A line connecting Weeks to 10 left in instructional period. ">
            <a:extLst>
              <a:ext uri="{FF2B5EF4-FFF2-40B4-BE49-F238E27FC236}">
                <a16:creationId xmlns:a16="http://schemas.microsoft.com/office/drawing/2014/main" id="{A1FDC95A-148D-8A4B-AFBC-DCBD889BB82D}"/>
              </a:ext>
            </a:extLst>
          </p:cNvPr>
          <p:cNvSpPr/>
          <p:nvPr/>
        </p:nvSpPr>
        <p:spPr>
          <a:xfrm rot="16200000">
            <a:off x="3469049" y="1468799"/>
            <a:ext cx="280127" cy="1201874"/>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89FE4929-A115-3A4A-8DB0-7B0CA5964632}"/>
              </a:ext>
            </a:extLst>
          </p:cNvPr>
          <p:cNvSpPr txBox="1"/>
          <p:nvPr/>
        </p:nvSpPr>
        <p:spPr>
          <a:xfrm>
            <a:off x="5278575" y="2301260"/>
            <a:ext cx="3303811" cy="1938992"/>
          </a:xfrm>
          <a:prstGeom prst="rect">
            <a:avLst/>
          </a:prstGeom>
          <a:noFill/>
          <a:ln>
            <a:solidFill>
              <a:schemeClr val="tx1"/>
            </a:solidFill>
          </a:ln>
        </p:spPr>
        <p:txBody>
          <a:bodyPr wrap="square" rtlCol="0">
            <a:spAutoFit/>
          </a:bodyPr>
          <a:lstStyle/>
          <a:p>
            <a:r>
              <a:rPr lang="en-US" dirty="0"/>
              <a:t>Using mean because three points collected over time: </a:t>
            </a:r>
          </a:p>
          <a:p>
            <a:r>
              <a:rPr lang="en-US" dirty="0"/>
              <a:t>(10 + 9 + 11)/3 = </a:t>
            </a:r>
            <a:br>
              <a:rPr lang="en-US" dirty="0"/>
            </a:br>
            <a:r>
              <a:rPr lang="en-US" dirty="0"/>
              <a:t>30/3 = </a:t>
            </a:r>
            <a:r>
              <a:rPr lang="en-US" dirty="0">
                <a:solidFill>
                  <a:srgbClr val="C00000"/>
                </a:solidFill>
              </a:rPr>
              <a:t>10</a:t>
            </a:r>
          </a:p>
        </p:txBody>
      </p:sp>
      <p:sp>
        <p:nvSpPr>
          <p:cNvPr id="15" name="Left Brace 14" descr="A line connecting baseline score to using mean because three points collected over time: (10 + 9 + 11) / 3 = 30/3 = 10.">
            <a:extLst>
              <a:ext uri="{FF2B5EF4-FFF2-40B4-BE49-F238E27FC236}">
                <a16:creationId xmlns:a16="http://schemas.microsoft.com/office/drawing/2014/main" id="{C03DDB8E-1003-0243-A87C-4B6C04F70B00}"/>
              </a:ext>
            </a:extLst>
          </p:cNvPr>
          <p:cNvSpPr/>
          <p:nvPr/>
        </p:nvSpPr>
        <p:spPr>
          <a:xfrm rot="16200000">
            <a:off x="5339082" y="1010193"/>
            <a:ext cx="315416" cy="2154374"/>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6" name="Left Brace 15" descr="A line defining .7 * 10 as the target score.">
            <a:extLst>
              <a:ext uri="{FF2B5EF4-FFF2-40B4-BE49-F238E27FC236}">
                <a16:creationId xmlns:a16="http://schemas.microsoft.com/office/drawing/2014/main" id="{D0320334-A987-1A4A-899A-3990685F5A2B}"/>
              </a:ext>
            </a:extLst>
          </p:cNvPr>
          <p:cNvSpPr/>
          <p:nvPr/>
        </p:nvSpPr>
        <p:spPr>
          <a:xfrm rot="16200000">
            <a:off x="2330490" y="4499845"/>
            <a:ext cx="406320" cy="1409700"/>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4FC5CDB8-3040-5942-81A4-9751EB158C45}"/>
              </a:ext>
            </a:extLst>
          </p:cNvPr>
          <p:cNvSpPr txBox="1"/>
          <p:nvPr/>
        </p:nvSpPr>
        <p:spPr>
          <a:xfrm>
            <a:off x="1444155" y="5372649"/>
            <a:ext cx="2050113" cy="461665"/>
          </a:xfrm>
          <a:prstGeom prst="rect">
            <a:avLst/>
          </a:prstGeom>
          <a:noFill/>
        </p:spPr>
        <p:txBody>
          <a:bodyPr wrap="none" rtlCol="0">
            <a:spAutoFit/>
          </a:bodyPr>
          <a:lstStyle/>
          <a:p>
            <a:r>
              <a:rPr lang="en-US" dirty="0">
                <a:solidFill>
                  <a:srgbClr val="C00000"/>
                </a:solidFill>
              </a:rPr>
              <a:t>Target growth</a:t>
            </a:r>
          </a:p>
        </p:txBody>
      </p:sp>
      <p:sp>
        <p:nvSpPr>
          <p:cNvPr id="18" name="Left Brace 17" descr="A line defining 10 as the baseline. ">
            <a:extLst>
              <a:ext uri="{FF2B5EF4-FFF2-40B4-BE49-F238E27FC236}">
                <a16:creationId xmlns:a16="http://schemas.microsoft.com/office/drawing/2014/main" id="{25B64BF9-BDE7-264E-A4CB-39940BFB6D15}"/>
              </a:ext>
            </a:extLst>
          </p:cNvPr>
          <p:cNvSpPr/>
          <p:nvPr/>
        </p:nvSpPr>
        <p:spPr>
          <a:xfrm rot="16200000">
            <a:off x="3614033" y="4919867"/>
            <a:ext cx="209550" cy="372885"/>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77240FBA-51C4-3442-8643-84AD4355FF2A}"/>
              </a:ext>
            </a:extLst>
          </p:cNvPr>
          <p:cNvSpPr txBox="1"/>
          <p:nvPr/>
        </p:nvSpPr>
        <p:spPr>
          <a:xfrm>
            <a:off x="3494268" y="5204695"/>
            <a:ext cx="1367682" cy="461665"/>
          </a:xfrm>
          <a:prstGeom prst="rect">
            <a:avLst/>
          </a:prstGeom>
          <a:noFill/>
        </p:spPr>
        <p:txBody>
          <a:bodyPr wrap="none" rtlCol="0">
            <a:spAutoFit/>
          </a:bodyPr>
          <a:lstStyle/>
          <a:p>
            <a:r>
              <a:rPr lang="en-US" dirty="0">
                <a:solidFill>
                  <a:srgbClr val="C00000"/>
                </a:solidFill>
              </a:rPr>
              <a:t>Baseline</a:t>
            </a:r>
          </a:p>
        </p:txBody>
      </p:sp>
    </p:spTree>
    <p:custDataLst>
      <p:tags r:id="rId1"/>
    </p:custDataLst>
    <p:extLst>
      <p:ext uri="{BB962C8B-B14F-4D97-AF65-F5344CB8AC3E}">
        <p14:creationId xmlns:p14="http://schemas.microsoft.com/office/powerpoint/2010/main" val="24854665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Option 2: Setting Goals With National Norms for Weekly ROI</a:t>
            </a:r>
          </a:p>
        </p:txBody>
      </p:sp>
      <p:sp>
        <p:nvSpPr>
          <p:cNvPr id="6" name="Content Placeholder 5"/>
          <p:cNvSpPr>
            <a:spLocks noGrp="1"/>
          </p:cNvSpPr>
          <p:nvPr>
            <p:ph idx="1"/>
          </p:nvPr>
        </p:nvSpPr>
        <p:spPr/>
        <p:txBody>
          <a:bodyPr>
            <a:normAutofit/>
          </a:bodyPr>
          <a:lstStyle/>
          <a:p>
            <a:pPr marL="0" indent="0">
              <a:buNone/>
            </a:pPr>
            <a:r>
              <a:rPr lang="en-US" dirty="0"/>
              <a:t>Considerations for using ROI for goal setting:</a:t>
            </a:r>
          </a:p>
          <a:p>
            <a:r>
              <a:rPr lang="en-US" dirty="0"/>
              <a:t>If a student is behind, matching the ROI norm will maintain the same level of achievement gap yet may still not be appropriate for some students. </a:t>
            </a:r>
          </a:p>
          <a:p>
            <a:r>
              <a:rPr lang="en-US" dirty="0"/>
              <a:t>Some progress monitoring tools provide recommendations for “ambitious” ROIs.</a:t>
            </a:r>
          </a:p>
          <a:p>
            <a:r>
              <a:rPr lang="en-US" dirty="0"/>
              <a:t>How might you estimate expected weekly growth if ROI norms are not provided?</a:t>
            </a:r>
          </a:p>
          <a:p>
            <a:pPr lvl="1"/>
            <a:r>
              <a:rPr lang="en-US" sz="2000" dirty="0"/>
              <a:t>Use local norms.</a:t>
            </a:r>
          </a:p>
          <a:p>
            <a:pPr lvl="1"/>
            <a:r>
              <a:rPr lang="en-US" sz="2000" dirty="0"/>
              <a:t>Estimate by dividing growth between benchmark periods by the number of weeks of instruction.</a:t>
            </a:r>
          </a:p>
          <a:p>
            <a:pPr lvl="1"/>
            <a:endParaRPr lang="en-US" dirty="0"/>
          </a:p>
          <a:p>
            <a:pPr lvl="1"/>
            <a:endParaRPr lang="en-US" dirty="0"/>
          </a:p>
          <a:p>
            <a:pPr marL="514350" indent="-514350">
              <a:buFont typeface="+mj-lt"/>
              <a:buAutoNum type="arabicPeriod"/>
            </a:pPr>
            <a:endParaRPr lang="en-US" dirty="0"/>
          </a:p>
        </p:txBody>
      </p:sp>
      <p:sp>
        <p:nvSpPr>
          <p:cNvPr id="7" name="Slide Number Placeholder 3">
            <a:extLst>
              <a:ext uri="{FF2B5EF4-FFF2-40B4-BE49-F238E27FC236}">
                <a16:creationId xmlns:a16="http://schemas.microsoft.com/office/drawing/2014/main" id="{8A8DCDE6-A987-4D50-BEBF-E7AD47E61F20}"/>
              </a:ext>
            </a:extLst>
          </p:cNvPr>
          <p:cNvSpPr>
            <a:spLocks noGrp="1"/>
          </p:cNvSpPr>
          <p:nvPr>
            <p:ph type="sldNum" sz="quarter" idx="10"/>
          </p:nvPr>
        </p:nvSpPr>
        <p:spPr>
          <a:xfrm>
            <a:off x="8771161" y="6666757"/>
            <a:ext cx="141064" cy="138499"/>
          </a:xfrm>
        </p:spPr>
        <p:txBody>
          <a:bodyPr/>
          <a:lstStyle/>
          <a:p>
            <a:fld id="{4DBB3109-6B36-4C42-ABE5-993D6B0A452A}" type="slidenum">
              <a:rPr lang="en-US" smtClean="0">
                <a:solidFill>
                  <a:srgbClr val="FFFFFF">
                    <a:lumMod val="75000"/>
                  </a:srgbClr>
                </a:solidFill>
              </a:rPr>
              <a:pPr/>
              <a:t>43</a:t>
            </a:fld>
            <a:endParaRPr lang="en-US" dirty="0">
              <a:solidFill>
                <a:srgbClr val="FFFFFF">
                  <a:lumMod val="75000"/>
                </a:srgbClr>
              </a:solidFill>
            </a:endParaRPr>
          </a:p>
        </p:txBody>
      </p:sp>
    </p:spTree>
    <p:extLst>
      <p:ext uri="{BB962C8B-B14F-4D97-AF65-F5344CB8AC3E}">
        <p14:creationId xmlns:p14="http://schemas.microsoft.com/office/powerpoint/2010/main" val="2416153216"/>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Option 2: Setting Goals With National Norms for Weekly ROI</a:t>
            </a:r>
          </a:p>
        </p:txBody>
      </p:sp>
      <p:sp>
        <p:nvSpPr>
          <p:cNvPr id="6" name="Content Placeholder 5"/>
          <p:cNvSpPr>
            <a:spLocks noGrp="1"/>
          </p:cNvSpPr>
          <p:nvPr>
            <p:ph idx="1"/>
          </p:nvPr>
        </p:nvSpPr>
        <p:spPr/>
        <p:txBody>
          <a:bodyPr>
            <a:normAutofit/>
          </a:bodyPr>
          <a:lstStyle/>
          <a:p>
            <a:r>
              <a:rPr lang="en-US" dirty="0"/>
              <a:t>The benefits of </a:t>
            </a:r>
            <a:r>
              <a:rPr lang="en-US" i="1" dirty="0"/>
              <a:t>local norms:</a:t>
            </a:r>
          </a:p>
          <a:p>
            <a:pPr lvl="1"/>
            <a:r>
              <a:rPr lang="en-US" dirty="0"/>
              <a:t>Correlations with state testing outcomes and comparisons within the district or state </a:t>
            </a:r>
          </a:p>
          <a:p>
            <a:r>
              <a:rPr lang="en-US" dirty="0"/>
              <a:t>Challenges with local norms:</a:t>
            </a:r>
          </a:p>
          <a:p>
            <a:pPr lvl="1"/>
            <a:r>
              <a:rPr lang="en-US" dirty="0"/>
              <a:t>Small sample size, norms being unavailable, and the potential to lead to lower expectations </a:t>
            </a:r>
          </a:p>
          <a:p>
            <a:r>
              <a:rPr lang="en-US" dirty="0"/>
              <a:t>For </a:t>
            </a:r>
            <a:r>
              <a:rPr lang="en-US" i="1" dirty="0"/>
              <a:t>national norms</a:t>
            </a:r>
            <a:r>
              <a:rPr lang="en-US" dirty="0"/>
              <a:t>, the benefits are: </a:t>
            </a:r>
          </a:p>
          <a:p>
            <a:pPr lvl="1"/>
            <a:r>
              <a:rPr lang="en-US" dirty="0"/>
              <a:t>A large sample size and established cut scores</a:t>
            </a:r>
          </a:p>
          <a:p>
            <a:r>
              <a:rPr lang="en-US" dirty="0"/>
              <a:t>For </a:t>
            </a:r>
            <a:r>
              <a:rPr lang="en-US" i="1" dirty="0"/>
              <a:t>national norms</a:t>
            </a:r>
            <a:r>
              <a:rPr lang="en-US" dirty="0"/>
              <a:t>, the challenges include:</a:t>
            </a:r>
          </a:p>
          <a:p>
            <a:pPr lvl="1"/>
            <a:r>
              <a:rPr lang="en-US" dirty="0"/>
              <a:t>Inequities in school resources, which can lead to over- or under-identification. </a:t>
            </a:r>
          </a:p>
          <a:p>
            <a:endParaRPr lang="en-US" dirty="0"/>
          </a:p>
          <a:p>
            <a:endParaRPr lang="en-US" dirty="0"/>
          </a:p>
          <a:p>
            <a:pPr lvl="1"/>
            <a:endParaRPr lang="en-US" dirty="0"/>
          </a:p>
          <a:p>
            <a:pPr marL="514350" indent="-514350">
              <a:buFont typeface="+mj-lt"/>
              <a:buAutoNum type="arabicPeriod"/>
            </a:pPr>
            <a:endParaRPr lang="en-US" dirty="0"/>
          </a:p>
        </p:txBody>
      </p:sp>
      <p:sp>
        <p:nvSpPr>
          <p:cNvPr id="7" name="Slide Number Placeholder 3">
            <a:extLst>
              <a:ext uri="{FF2B5EF4-FFF2-40B4-BE49-F238E27FC236}">
                <a16:creationId xmlns:a16="http://schemas.microsoft.com/office/drawing/2014/main" id="{1A086936-563A-404E-9DA2-D247FD80DA3C}"/>
              </a:ext>
            </a:extLst>
          </p:cNvPr>
          <p:cNvSpPr>
            <a:spLocks noGrp="1"/>
          </p:cNvSpPr>
          <p:nvPr>
            <p:ph type="sldNum" sz="quarter" idx="10"/>
          </p:nvPr>
        </p:nvSpPr>
        <p:spPr>
          <a:xfrm>
            <a:off x="8771161" y="6666757"/>
            <a:ext cx="141064" cy="138499"/>
          </a:xfrm>
        </p:spPr>
        <p:txBody>
          <a:bodyPr/>
          <a:lstStyle/>
          <a:p>
            <a:fld id="{4DBB3109-6B36-4C42-ABE5-993D6B0A452A}" type="slidenum">
              <a:rPr lang="en-US" smtClean="0">
                <a:solidFill>
                  <a:srgbClr val="FFFFFF">
                    <a:lumMod val="75000"/>
                  </a:srgbClr>
                </a:solidFill>
              </a:rPr>
              <a:pPr/>
              <a:t>44</a:t>
            </a:fld>
            <a:endParaRPr lang="en-US" dirty="0">
              <a:solidFill>
                <a:srgbClr val="FFFFFF">
                  <a:lumMod val="75000"/>
                </a:srgbClr>
              </a:solidFill>
            </a:endParaRPr>
          </a:p>
        </p:txBody>
      </p:sp>
    </p:spTree>
    <p:extLst>
      <p:ext uri="{BB962C8B-B14F-4D97-AF65-F5344CB8AC3E}">
        <p14:creationId xmlns:p14="http://schemas.microsoft.com/office/powerpoint/2010/main" val="2827634941"/>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390090"/>
            <a:ext cx="8224837" cy="984885"/>
          </a:xfrm>
        </p:spPr>
        <p:txBody>
          <a:bodyPr/>
          <a:lstStyle/>
          <a:p>
            <a:r>
              <a:rPr lang="en-US" dirty="0"/>
              <a:t>Option 3: Setting Goals With </a:t>
            </a:r>
            <a:br>
              <a:rPr lang="en-US" dirty="0"/>
            </a:br>
            <a:r>
              <a:rPr lang="en-US" dirty="0"/>
              <a:t>Intra-individual Framework</a:t>
            </a:r>
          </a:p>
        </p:txBody>
      </p:sp>
      <p:sp>
        <p:nvSpPr>
          <p:cNvPr id="3" name="Content Placeholder 2"/>
          <p:cNvSpPr>
            <a:spLocks noGrp="1"/>
          </p:cNvSpPr>
          <p:nvPr>
            <p:ph idx="1"/>
          </p:nvPr>
        </p:nvSpPr>
        <p:spPr>
          <a:xfrm>
            <a:off x="687526" y="1607853"/>
            <a:ext cx="8083635" cy="4726300"/>
          </a:xfrm>
          <a:solidFill>
            <a:schemeClr val="bg1"/>
          </a:solidFill>
        </p:spPr>
        <p:txBody>
          <a:bodyPr/>
          <a:lstStyle/>
          <a:p>
            <a:r>
              <a:rPr lang="en-US" dirty="0"/>
              <a:t>Often used for students performing far below grade level or with very low skills, where typical growth rates are not appropriate.</a:t>
            </a:r>
          </a:p>
          <a:p>
            <a:r>
              <a:rPr lang="en-US" dirty="0"/>
              <a:t>Use the </a:t>
            </a:r>
            <a:r>
              <a:rPr lang="en-US" b="1" i="1" dirty="0"/>
              <a:t>three most recent </a:t>
            </a:r>
            <a:r>
              <a:rPr lang="en-US" dirty="0"/>
              <a:t>data points to calculate baseline.</a:t>
            </a:r>
          </a:p>
          <a:p>
            <a:r>
              <a:rPr lang="en-US" dirty="0"/>
              <a:t>Calculate student’s ROI (SROI) based on at least eight data points. Use software when available (more accurate) or estimate using the following equation:</a:t>
            </a:r>
          </a:p>
        </p:txBody>
      </p:sp>
      <p:sp>
        <p:nvSpPr>
          <p:cNvPr id="5" name="Slide Number Placeholder 4"/>
          <p:cNvSpPr>
            <a:spLocks noGrp="1"/>
          </p:cNvSpPr>
          <p:nvPr>
            <p:ph type="sldNum" sz="quarter" idx="10"/>
          </p:nvPr>
        </p:nvSpPr>
        <p:spPr/>
        <p:txBody>
          <a:bodyPr/>
          <a:lstStyle/>
          <a:p>
            <a:fld id="{4DBB3109-6B36-4C42-ABE5-993D6B0A452A}" type="slidenum">
              <a:rPr lang="en-US" smtClean="0">
                <a:solidFill>
                  <a:srgbClr val="FFFFFF">
                    <a:lumMod val="75000"/>
                  </a:srgbClr>
                </a:solidFill>
              </a:rPr>
              <a:pPr/>
              <a:t>45</a:t>
            </a:fld>
            <a:endParaRPr lang="en-US" dirty="0">
              <a:solidFill>
                <a:srgbClr val="FFFFFF">
                  <a:lumMod val="75000"/>
                </a:srgbClr>
              </a:solidFill>
            </a:endParaRPr>
          </a:p>
        </p:txBody>
      </p:sp>
      <p:pic>
        <p:nvPicPr>
          <p:cNvPr id="2050" name="Picture 2" descr="The formulia for S R O I is the difference of the last median minus the first median, divided by the number of weeks of instruction over which data collection occurred.  If data are collected weekly, the number of weeks is the number of data points minus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0343" y="4791510"/>
            <a:ext cx="6858000" cy="167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38879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7388" y="447676"/>
            <a:ext cx="8224837" cy="927300"/>
          </a:xfrm>
        </p:spPr>
        <p:txBody>
          <a:bodyPr>
            <a:noAutofit/>
          </a:bodyPr>
          <a:lstStyle/>
          <a:p>
            <a:r>
              <a:rPr lang="en-US" sz="3200" b="0" dirty="0"/>
              <a:t>Option 3: Setting Goals With </a:t>
            </a:r>
            <a:br>
              <a:rPr lang="en-US" sz="3200" b="0" dirty="0"/>
            </a:br>
            <a:r>
              <a:rPr lang="en-US" sz="3200" b="0" dirty="0"/>
              <a:t>Intra-individual Framework</a:t>
            </a:r>
          </a:p>
        </p:txBody>
      </p:sp>
      <p:sp>
        <p:nvSpPr>
          <p:cNvPr id="2" name="Content Placeholder 1"/>
          <p:cNvSpPr>
            <a:spLocks noGrp="1"/>
          </p:cNvSpPr>
          <p:nvPr>
            <p:ph idx="1"/>
          </p:nvPr>
        </p:nvSpPr>
        <p:spPr>
          <a:xfrm>
            <a:off x="519149" y="3331988"/>
            <a:ext cx="8224837" cy="4547237"/>
          </a:xfrm>
          <a:noFill/>
        </p:spPr>
        <p:txBody>
          <a:bodyPr/>
          <a:lstStyle/>
          <a:p>
            <a:pPr marL="0" indent="0">
              <a:buNone/>
            </a:pPr>
            <a:endParaRPr lang="en-US" sz="2400" b="1" dirty="0"/>
          </a:p>
          <a:p>
            <a:pPr marL="0" indent="0">
              <a:buNone/>
            </a:pPr>
            <a:r>
              <a:rPr lang="en-US" sz="2400" b="1" dirty="0"/>
              <a:t>Why 1.5?</a:t>
            </a:r>
          </a:p>
          <a:p>
            <a:pPr marL="342900" indent="-342900">
              <a:buFont typeface="Arial" panose="020B0604020202020204" pitchFamily="34" charset="0"/>
              <a:buChar char="•"/>
            </a:pPr>
            <a:r>
              <a:rPr lang="en-US" sz="2000" dirty="0"/>
              <a:t>We know the current SROI is not sufficient to close the achievement gap; we want to increase growth at least by half (× 1.5).</a:t>
            </a:r>
          </a:p>
          <a:p>
            <a:pPr marL="342900" indent="-342900">
              <a:buFont typeface="Arial" panose="020B0604020202020204" pitchFamily="34" charset="0"/>
              <a:buChar char="•"/>
            </a:pPr>
            <a:r>
              <a:rPr lang="en-US" sz="2000" dirty="0"/>
              <a:t>A more ambitious goal may be set if appropriate (e.g., if after several weeks of progress monitoring, the current SROI exceeds the goal SROI).</a:t>
            </a:r>
          </a:p>
          <a:p>
            <a:pPr marL="342900" indent="-342900">
              <a:buFont typeface="Arial" panose="020B0604020202020204" pitchFamily="34" charset="0"/>
              <a:buChar char="•"/>
            </a:pPr>
            <a:r>
              <a:rPr lang="en-US" sz="2000" b="1" dirty="0"/>
              <a:t>Never lower the goal!</a:t>
            </a:r>
          </a:p>
          <a:p>
            <a:endParaRPr lang="en-US" dirty="0"/>
          </a:p>
        </p:txBody>
      </p:sp>
      <p:sp>
        <p:nvSpPr>
          <p:cNvPr id="4" name="Slide Number Placeholder 3"/>
          <p:cNvSpPr>
            <a:spLocks noGrp="1"/>
          </p:cNvSpPr>
          <p:nvPr>
            <p:ph type="sldNum" sz="quarter" idx="10"/>
          </p:nvPr>
        </p:nvSpPr>
        <p:spPr/>
        <p:txBody>
          <a:bodyPr/>
          <a:lstStyle/>
          <a:p>
            <a:fld id="{4DBB3109-6B36-4C42-ABE5-993D6B0A452A}" type="slidenum">
              <a:rPr lang="en-US" smtClean="0">
                <a:solidFill>
                  <a:srgbClr val="FFFFFF">
                    <a:lumMod val="75000"/>
                  </a:srgbClr>
                </a:solidFill>
              </a:rPr>
              <a:pPr/>
              <a:t>46</a:t>
            </a:fld>
            <a:endParaRPr lang="en-US" dirty="0">
              <a:solidFill>
                <a:srgbClr val="FFFFFF">
                  <a:lumMod val="75000"/>
                </a:srgbClr>
              </a:solidFill>
            </a:endParaRPr>
          </a:p>
        </p:txBody>
      </p:sp>
      <p:pic>
        <p:nvPicPr>
          <p:cNvPr id="5" name="Picture 2" descr="this image shows a formula where the student's R O I is multiplied by one point five and again multiplied by the number of weeks left in the instructional period. This product representing target growth is then added to the student's baseline score, which is the mean of the three most recent data points, to find the goal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8374" y="1709563"/>
            <a:ext cx="7326386" cy="1622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52929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2857" y="304800"/>
            <a:ext cx="7031893" cy="988838"/>
          </a:xfrm>
        </p:spPr>
        <p:txBody>
          <a:bodyPr>
            <a:noAutofit/>
          </a:bodyPr>
          <a:lstStyle/>
          <a:p>
            <a:pPr algn="l"/>
            <a:r>
              <a:rPr lang="en-US" sz="3200" b="0" dirty="0"/>
              <a:t>Example: Setting Goals With </a:t>
            </a:r>
            <a:br>
              <a:rPr lang="en-US" sz="3200" b="0" dirty="0"/>
            </a:br>
            <a:r>
              <a:rPr lang="en-US" sz="3200" b="0" dirty="0"/>
              <a:t>Intra-individual Framework </a:t>
            </a:r>
          </a:p>
        </p:txBody>
      </p:sp>
      <p:sp>
        <p:nvSpPr>
          <p:cNvPr id="5" name="Rectangle 4"/>
          <p:cNvSpPr/>
          <p:nvPr/>
        </p:nvSpPr>
        <p:spPr>
          <a:xfrm>
            <a:off x="441701" y="1491569"/>
            <a:ext cx="8268346" cy="1274195"/>
          </a:xfrm>
          <a:prstGeom prst="rect">
            <a:avLst/>
          </a:prstGeom>
        </p:spPr>
        <p:txBody>
          <a:bodyPr wrap="square">
            <a:spAutoFit/>
          </a:bodyPr>
          <a:lstStyle/>
          <a:p>
            <a:pPr marL="342900" indent="-342900">
              <a:spcBef>
                <a:spcPct val="20000"/>
              </a:spcBef>
              <a:buClr>
                <a:schemeClr val="bg1">
                  <a:lumMod val="65000"/>
                </a:schemeClr>
              </a:buClr>
              <a:buFont typeface="Arial" panose="020B0604020202020204" pitchFamily="34" charset="0"/>
              <a:buChar char="•"/>
            </a:pPr>
            <a:r>
              <a:rPr lang="en-US" dirty="0">
                <a:solidFill>
                  <a:schemeClr val="tx2">
                    <a:lumMod val="75000"/>
                  </a:schemeClr>
                </a:solidFill>
                <a:latin typeface="+mn-lt"/>
                <a:ea typeface="+mn-ea"/>
                <a:cs typeface="+mn-cs"/>
              </a:rPr>
              <a:t>Eight most recent scores (over 7 instructional weeks): </a:t>
            </a:r>
            <a:br>
              <a:rPr lang="en-US" dirty="0">
                <a:solidFill>
                  <a:schemeClr val="tx2">
                    <a:lumMod val="75000"/>
                  </a:schemeClr>
                </a:solidFill>
                <a:latin typeface="+mn-lt"/>
                <a:ea typeface="+mn-ea"/>
                <a:cs typeface="+mn-cs"/>
              </a:rPr>
            </a:br>
            <a:r>
              <a:rPr lang="en-US" dirty="0">
                <a:solidFill>
                  <a:schemeClr val="accent4">
                    <a:lumMod val="60000"/>
                    <a:lumOff val="40000"/>
                  </a:schemeClr>
                </a:solidFill>
                <a:latin typeface="+mn-lt"/>
                <a:ea typeface="+mn-ea"/>
                <a:cs typeface="+mn-cs"/>
              </a:rPr>
              <a:t>8, 7, 9, 8, 11</a:t>
            </a:r>
            <a:r>
              <a:rPr lang="en-US" dirty="0">
                <a:solidFill>
                  <a:schemeClr val="tx2">
                    <a:lumMod val="75000"/>
                  </a:schemeClr>
                </a:solidFill>
                <a:latin typeface="+mn-lt"/>
                <a:ea typeface="+mn-ea"/>
                <a:cs typeface="+mn-cs"/>
              </a:rPr>
              <a:t>, </a:t>
            </a:r>
            <a:r>
              <a:rPr lang="en-US" dirty="0">
                <a:solidFill>
                  <a:schemeClr val="accent3">
                    <a:lumMod val="75000"/>
                  </a:schemeClr>
                </a:solidFill>
                <a:latin typeface="+mn-lt"/>
                <a:ea typeface="+mn-ea"/>
                <a:cs typeface="+mn-cs"/>
              </a:rPr>
              <a:t>10, 11, 12</a:t>
            </a:r>
          </a:p>
          <a:p>
            <a:pPr marL="342900" indent="-342900">
              <a:spcBef>
                <a:spcPct val="20000"/>
              </a:spcBef>
              <a:buClr>
                <a:schemeClr val="bg1">
                  <a:lumMod val="65000"/>
                </a:schemeClr>
              </a:buClr>
              <a:buFont typeface="Arial" panose="020B0604020202020204" pitchFamily="34" charset="0"/>
              <a:buChar char="•"/>
            </a:pPr>
            <a:r>
              <a:rPr lang="en-US" dirty="0">
                <a:solidFill>
                  <a:schemeClr val="tx2">
                    <a:lumMod val="75000"/>
                  </a:schemeClr>
                </a:solidFill>
                <a:latin typeface="+mn-lt"/>
                <a:ea typeface="+mn-ea"/>
                <a:cs typeface="+mn-cs"/>
              </a:rPr>
              <a:t>Ten weeks left in instructional period</a:t>
            </a:r>
          </a:p>
        </p:txBody>
      </p:sp>
      <mc:AlternateContent xmlns:mc="http://schemas.openxmlformats.org/markup-compatibility/2006" xmlns:a14="http://schemas.microsoft.com/office/drawing/2010/main">
        <mc:Choice Requires="a14">
          <p:sp>
            <p:nvSpPr>
              <p:cNvPr id="7" name="TextBox 6"/>
              <p:cNvSpPr txBox="1"/>
              <p:nvPr/>
            </p:nvSpPr>
            <p:spPr>
              <a:xfrm>
                <a:off x="812312" y="2799417"/>
                <a:ext cx="8196974" cy="286232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00B0F0"/>
                    </a:solidFill>
                    <a:effectLst/>
                    <a:uLnTx/>
                    <a:uFillTx/>
                  </a:rPr>
                  <a:t>SROI</a:t>
                </a:r>
                <a:r>
                  <a:rPr kumimoji="0" lang="en-US" b="0" i="0" u="none" strike="noStrike" kern="0" cap="none" spc="0" normalizeH="0" baseline="0" noProof="0" dirty="0">
                    <a:ln>
                      <a:noFill/>
                    </a:ln>
                    <a:solidFill>
                      <a:sysClr val="windowText" lastClr="000000"/>
                    </a:solidFill>
                    <a:effectLst/>
                    <a:uLnTx/>
                    <a:uFillTx/>
                  </a:rPr>
                  <a:t> = (</a:t>
                </a:r>
                <a:r>
                  <a:rPr kumimoji="0" lang="en-US" b="0" i="0" u="none" strike="noStrike" kern="0" cap="none" spc="0" normalizeH="0" baseline="0" noProof="0" dirty="0">
                    <a:ln>
                      <a:noFill/>
                    </a:ln>
                    <a:solidFill>
                      <a:schemeClr val="accent3">
                        <a:lumMod val="75000"/>
                      </a:schemeClr>
                    </a:solidFill>
                    <a:effectLst/>
                    <a:uLnTx/>
                    <a:uFillTx/>
                  </a:rPr>
                  <a:t>last median </a:t>
                </a:r>
                <a:r>
                  <a:rPr kumimoji="0" lang="en-US" b="0" i="0" u="none" strike="noStrike" kern="0" cap="none" spc="0" normalizeH="0" baseline="0" noProof="0" dirty="0">
                    <a:ln>
                      <a:noFill/>
                    </a:ln>
                    <a:solidFill>
                      <a:sysClr val="windowText" lastClr="000000"/>
                    </a:solidFill>
                    <a:effectLst/>
                    <a:uLnTx/>
                    <a:uFillTx/>
                  </a:rPr>
                  <a:t>– </a:t>
                </a:r>
                <a:r>
                  <a:rPr kumimoji="0" lang="en-US" b="0" i="0" u="none" strike="noStrike" kern="0" cap="none" spc="0" normalizeH="0" baseline="0" noProof="0" dirty="0">
                    <a:ln>
                      <a:noFill/>
                    </a:ln>
                    <a:solidFill>
                      <a:schemeClr val="accent4">
                        <a:lumMod val="60000"/>
                        <a:lumOff val="40000"/>
                      </a:schemeClr>
                    </a:solidFill>
                    <a:effectLst/>
                    <a:uLnTx/>
                    <a:uFillTx/>
                  </a:rPr>
                  <a:t>first median</a:t>
                </a:r>
                <a:r>
                  <a:rPr kumimoji="0" lang="en-US" b="0" i="0" u="none" strike="noStrike" kern="0" cap="none" spc="0" normalizeH="0" baseline="0" noProof="0" dirty="0">
                    <a:ln>
                      <a:noFill/>
                    </a:ln>
                    <a:solidFill>
                      <a:sysClr val="windowText" lastClr="000000"/>
                    </a:solidFill>
                    <a:effectLst/>
                    <a:uLnTx/>
                    <a:uFillTx/>
                  </a:rPr>
                  <a:t>)/weeks</a:t>
                </a:r>
              </a:p>
              <a:p>
                <a:pPr marL="0" marR="0" lvl="0" indent="290513"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rPr>
                  <a:t>	= (11 – 8) ÷ 7 = 3/7 = </a:t>
                </a:r>
                <a:r>
                  <a:rPr kumimoji="0" lang="en-US" b="0" i="0" u="none" strike="noStrike" kern="0" cap="none" spc="0" normalizeH="0" baseline="0" noProof="0" dirty="0">
                    <a:ln>
                      <a:noFill/>
                    </a:ln>
                    <a:solidFill>
                      <a:srgbClr val="00B0F0"/>
                    </a:solidFill>
                    <a:effectLst/>
                    <a:uLnTx/>
                    <a:uFillTx/>
                  </a:rPr>
                  <a:t>.43</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FF0000"/>
                    </a:solidFill>
                    <a:effectLst/>
                    <a:uLnTx/>
                    <a:uFillTx/>
                  </a:rPr>
                  <a:t>Baseline Score </a:t>
                </a:r>
                <a:r>
                  <a:rPr kumimoji="0" lang="en-US" b="0" i="0" u="none" strike="noStrike" kern="0" cap="none" spc="0" normalizeH="0" baseline="0" noProof="0" dirty="0">
                    <a:ln>
                      <a:noFill/>
                    </a:ln>
                    <a:solidFill>
                      <a:sysClr val="windowText" lastClr="000000"/>
                    </a:solidFill>
                    <a:effectLst/>
                    <a:uLnTx/>
                    <a:uFillTx/>
                  </a:rPr>
                  <a:t>= mean of three </a:t>
                </a:r>
                <a:r>
                  <a:rPr kumimoji="0" lang="en-US" b="1" i="1" u="none" strike="noStrike" kern="0" cap="none" spc="0" normalizeH="0" baseline="0" noProof="0" dirty="0">
                    <a:ln>
                      <a:noFill/>
                    </a:ln>
                    <a:solidFill>
                      <a:sysClr val="windowText" lastClr="000000"/>
                    </a:solidFill>
                    <a:effectLst/>
                    <a:uLnTx/>
                    <a:uFillTx/>
                  </a:rPr>
                  <a:t>most recent </a:t>
                </a:r>
                <a:r>
                  <a:rPr kumimoji="0" lang="en-US" b="0" i="0" u="none" strike="noStrike" kern="0" cap="none" spc="0" normalizeH="0" baseline="0" noProof="0" dirty="0">
                    <a:ln>
                      <a:noFill/>
                    </a:ln>
                    <a:solidFill>
                      <a:sysClr val="windowText" lastClr="000000"/>
                    </a:solidFill>
                    <a:effectLst/>
                    <a:uLnTx/>
                    <a:uFillTx/>
                  </a:rPr>
                  <a:t>scores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rPr>
                  <a:t>		    = (10 + 11 + 12</a:t>
                </a:r>
                <a:r>
                  <a:rPr lang="en-US" kern="0" dirty="0">
                    <a:solidFill>
                      <a:sysClr val="windowText" lastClr="000000"/>
                    </a:solidFill>
                  </a:rPr>
                  <a:t>) ÷ 3 </a:t>
                </a:r>
                <a:r>
                  <a:rPr kumimoji="0" lang="en-US" b="0" i="0" u="none" strike="noStrike" kern="0" cap="none" spc="0" normalizeH="0" baseline="0" noProof="0" dirty="0">
                    <a:ln>
                      <a:noFill/>
                    </a:ln>
                    <a:solidFill>
                      <a:sysClr val="windowText" lastClr="000000"/>
                    </a:solidFill>
                    <a:effectLst/>
                    <a:uLnTx/>
                    <a:uFillTx/>
                  </a:rPr>
                  <a:t>= 33/3 = </a:t>
                </a:r>
                <a:r>
                  <a:rPr kumimoji="0" lang="en-US" b="0" i="0" u="none" strike="noStrike" kern="0" cap="none" spc="0" normalizeH="0" baseline="0" noProof="0" dirty="0">
                    <a:ln>
                      <a:noFill/>
                    </a:ln>
                    <a:solidFill>
                      <a:srgbClr val="FF0000"/>
                    </a:solidFill>
                    <a:effectLst/>
                    <a:uLnTx/>
                    <a:uFillTx/>
                  </a:rPr>
                  <a:t>11</a:t>
                </a:r>
              </a:p>
              <a:p>
                <a:pPr marL="0" marR="0" lvl="0" indent="0" defTabSz="914400" eaLnBrk="1" fontAlgn="auto" latinLnBrk="0" hangingPunct="1">
                  <a:lnSpc>
                    <a:spcPct val="100000"/>
                  </a:lnSpc>
                  <a:spcBef>
                    <a:spcPts val="0"/>
                  </a:spcBef>
                  <a:spcAft>
                    <a:spcPts val="0"/>
                  </a:spcAft>
                  <a:buClrTx/>
                  <a:buSzTx/>
                  <a:buFontTx/>
                  <a:buNone/>
                  <a:tabLst/>
                  <a:defRPr/>
                </a:pPr>
                <a:endParaRPr lang="en-US" kern="0" dirty="0">
                  <a:solidFill>
                    <a:srgbClr val="FF0000"/>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FF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lang="en-US" b="1" kern="0" dirty="0"/>
                  <a:t>Goal</a:t>
                </a:r>
                <a:r>
                  <a:rPr lang="en-US" kern="0" dirty="0"/>
                  <a:t> = </a:t>
                </a:r>
                <a:r>
                  <a:rPr lang="en-US" kern="0" dirty="0">
                    <a:solidFill>
                      <a:srgbClr val="66FFFF"/>
                    </a:solidFill>
                  </a:rPr>
                  <a:t>.</a:t>
                </a:r>
                <a:r>
                  <a:rPr lang="en-US" kern="0" dirty="0">
                    <a:solidFill>
                      <a:srgbClr val="00B0F0"/>
                    </a:solidFill>
                  </a:rPr>
                  <a:t>43</a:t>
                </a:r>
                <a:r>
                  <a:rPr lang="en-US" kern="0" dirty="0">
                    <a:solidFill>
                      <a:srgbClr val="66FFFF"/>
                    </a:solidFill>
                  </a:rPr>
                  <a:t> </a:t>
                </a:r>
                <a14:m>
                  <m:oMath xmlns:m="http://schemas.openxmlformats.org/officeDocument/2006/math">
                    <m:r>
                      <a:rPr lang="en-US" i="1" kern="0" smtClean="0">
                        <a:latin typeface="Cambria Math" panose="02040503050406030204" pitchFamily="18" charset="0"/>
                        <a:ea typeface="Cambria Math" panose="02040503050406030204" pitchFamily="18" charset="0"/>
                      </a:rPr>
                      <m:t>×</m:t>
                    </m:r>
                  </m:oMath>
                </a14:m>
                <a:r>
                  <a:rPr kumimoji="0" lang="en-US" b="0" i="0" u="none" strike="noStrike" kern="0" cap="none" spc="0" normalizeH="0" baseline="0" noProof="0" dirty="0">
                    <a:ln>
                      <a:noFill/>
                    </a:ln>
                    <a:effectLst/>
                    <a:uLnTx/>
                    <a:uFillTx/>
                  </a:rPr>
                  <a:t> 1.5 </a:t>
                </a:r>
                <a14:m>
                  <m:oMath xmlns:m="http://schemas.openxmlformats.org/officeDocument/2006/math">
                    <m:r>
                      <a:rPr lang="en-US" i="1" kern="0">
                        <a:latin typeface="Cambria Math" panose="02040503050406030204" pitchFamily="18" charset="0"/>
                        <a:ea typeface="Cambria Math" panose="02040503050406030204" pitchFamily="18" charset="0"/>
                      </a:rPr>
                      <m:t>×</m:t>
                    </m:r>
                  </m:oMath>
                </a14:m>
                <a:r>
                  <a:rPr kumimoji="0" lang="en-US" b="0" i="0" u="none" strike="noStrike" kern="0" cap="none" spc="0" normalizeH="0" baseline="0" noProof="0" dirty="0">
                    <a:ln>
                      <a:noFill/>
                    </a:ln>
                    <a:effectLst/>
                    <a:uLnTx/>
                    <a:uFillTx/>
                  </a:rPr>
                  <a:t> 10 + 11 = 6.45 + </a:t>
                </a:r>
                <a:r>
                  <a:rPr kumimoji="0" lang="en-US" b="0" i="0" u="none" strike="noStrike" kern="0" cap="none" spc="0" normalizeH="0" baseline="0" noProof="0" dirty="0">
                    <a:ln>
                      <a:noFill/>
                    </a:ln>
                    <a:solidFill>
                      <a:srgbClr val="FF0000"/>
                    </a:solidFill>
                    <a:effectLst/>
                    <a:uLnTx/>
                    <a:uFillTx/>
                  </a:rPr>
                  <a:t>11</a:t>
                </a:r>
                <a:r>
                  <a:rPr kumimoji="0" lang="en-US" b="0" i="0" u="none" strike="noStrike" kern="0" cap="none" spc="0" normalizeH="0" baseline="0" noProof="0" dirty="0">
                    <a:ln>
                      <a:noFill/>
                    </a:ln>
                    <a:effectLst/>
                    <a:uLnTx/>
                    <a:uFillTx/>
                  </a:rPr>
                  <a:t> = </a:t>
                </a:r>
                <a:r>
                  <a:rPr kumimoji="0" lang="en-US" b="1" i="0" u="none" strike="noStrike" kern="0" cap="none" spc="0" normalizeH="0" baseline="0" noProof="0" dirty="0">
                    <a:ln>
                      <a:noFill/>
                    </a:ln>
                    <a:effectLst/>
                    <a:uLnTx/>
                    <a:uFillTx/>
                  </a:rPr>
                  <a:t>17.45</a:t>
                </a:r>
              </a:p>
            </p:txBody>
          </p:sp>
        </mc:Choice>
        <mc:Fallback xmlns="">
          <p:sp>
            <p:nvSpPr>
              <p:cNvPr id="7" name="TextBox 6"/>
              <p:cNvSpPr txBox="1">
                <a:spLocks noRot="1" noChangeAspect="1" noMove="1" noResize="1" noEditPoints="1" noAdjustHandles="1" noChangeArrowheads="1" noChangeShapeType="1" noTextEdit="1"/>
              </p:cNvSpPr>
              <p:nvPr/>
            </p:nvSpPr>
            <p:spPr>
              <a:xfrm>
                <a:off x="812312" y="2799417"/>
                <a:ext cx="8196974" cy="2862322"/>
              </a:xfrm>
              <a:prstGeom prst="rect">
                <a:avLst/>
              </a:prstGeom>
              <a:blipFill>
                <a:blip r:embed="rId4"/>
                <a:stretch>
                  <a:fillRect l="-1084" t="-1322" b="-3524"/>
                </a:stretch>
              </a:blipFill>
            </p:spPr>
            <p:txBody>
              <a:bodyPr/>
              <a:lstStyle/>
              <a:p>
                <a:r>
                  <a:rPr lang="en-US">
                    <a:noFill/>
                  </a:rPr>
                  <a:t> </a:t>
                </a:r>
              </a:p>
            </p:txBody>
          </p:sp>
        </mc:Fallback>
      </mc:AlternateContent>
      <p:sp>
        <p:nvSpPr>
          <p:cNvPr id="3" name="Slide Number Placeholder 2"/>
          <p:cNvSpPr>
            <a:spLocks noGrp="1"/>
          </p:cNvSpPr>
          <p:nvPr>
            <p:ph type="sldNum" sz="quarter" idx="11"/>
          </p:nvPr>
        </p:nvSpPr>
        <p:spPr/>
        <p:txBody>
          <a:bodyPr/>
          <a:lstStyle/>
          <a:p>
            <a:pPr algn="r"/>
            <a:fld id="{F3477EC8-074D-41C4-94AE-E9EA7CEEA348}" type="slidenum">
              <a:rPr lang="en-US" smtClean="0"/>
              <a:pPr algn="r"/>
              <a:t>47</a:t>
            </a:fld>
            <a:endParaRPr lang="en-US" dirty="0"/>
          </a:p>
        </p:txBody>
      </p:sp>
      <p:sp>
        <p:nvSpPr>
          <p:cNvPr id="2" name="Left Brace 1" descr="A line defining 43 as SROI">
            <a:extLst>
              <a:ext uri="{FF2B5EF4-FFF2-40B4-BE49-F238E27FC236}">
                <a16:creationId xmlns:a16="http://schemas.microsoft.com/office/drawing/2014/main" id="{1B965020-1E2E-2D4E-B949-E43052739CBB}"/>
              </a:ext>
            </a:extLst>
          </p:cNvPr>
          <p:cNvSpPr/>
          <p:nvPr/>
        </p:nvSpPr>
        <p:spPr>
          <a:xfrm rot="16200000">
            <a:off x="2057401" y="5466266"/>
            <a:ext cx="212271" cy="36250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 name="Left Brace 8" descr="A line defining 1.5 as the target growth factor. ">
            <a:extLst>
              <a:ext uri="{FF2B5EF4-FFF2-40B4-BE49-F238E27FC236}">
                <a16:creationId xmlns:a16="http://schemas.microsoft.com/office/drawing/2014/main" id="{2B2D38A7-F01E-7944-8EF6-0DC69B3D3D18}"/>
              </a:ext>
            </a:extLst>
          </p:cNvPr>
          <p:cNvSpPr/>
          <p:nvPr/>
        </p:nvSpPr>
        <p:spPr>
          <a:xfrm rot="16200000">
            <a:off x="2874770" y="5480428"/>
            <a:ext cx="212271" cy="36250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 name="Left Brace 9" descr="A line defining 10 as the weeks. ">
            <a:extLst>
              <a:ext uri="{FF2B5EF4-FFF2-40B4-BE49-F238E27FC236}">
                <a16:creationId xmlns:a16="http://schemas.microsoft.com/office/drawing/2014/main" id="{B32EC391-F3F9-5845-8923-A9A25131789B}"/>
              </a:ext>
            </a:extLst>
          </p:cNvPr>
          <p:cNvSpPr/>
          <p:nvPr/>
        </p:nvSpPr>
        <p:spPr>
          <a:xfrm rot="16200000">
            <a:off x="3458158" y="5642089"/>
            <a:ext cx="606350" cy="36251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 name="Left Brace 10" descr="A line defining 11 as the baseline. ">
            <a:extLst>
              <a:ext uri="{FF2B5EF4-FFF2-40B4-BE49-F238E27FC236}">
                <a16:creationId xmlns:a16="http://schemas.microsoft.com/office/drawing/2014/main" id="{0E0F480F-6CE8-9E4A-8F3E-23082D89037B}"/>
              </a:ext>
            </a:extLst>
          </p:cNvPr>
          <p:cNvSpPr/>
          <p:nvPr/>
        </p:nvSpPr>
        <p:spPr>
          <a:xfrm rot="16200000">
            <a:off x="4293298" y="5445050"/>
            <a:ext cx="212271" cy="36250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FA2EEB94-B96D-F140-875A-6F3E147CBC91}"/>
              </a:ext>
            </a:extLst>
          </p:cNvPr>
          <p:cNvSpPr txBox="1"/>
          <p:nvPr/>
        </p:nvSpPr>
        <p:spPr>
          <a:xfrm>
            <a:off x="1740635" y="5767818"/>
            <a:ext cx="781535" cy="338554"/>
          </a:xfrm>
          <a:prstGeom prst="rect">
            <a:avLst/>
          </a:prstGeom>
          <a:noFill/>
        </p:spPr>
        <p:txBody>
          <a:bodyPr wrap="square" rtlCol="0">
            <a:spAutoFit/>
          </a:bodyPr>
          <a:lstStyle/>
          <a:p>
            <a:r>
              <a:rPr lang="en-US" sz="1600" dirty="0">
                <a:solidFill>
                  <a:srgbClr val="00B0F0"/>
                </a:solidFill>
              </a:rPr>
              <a:t>SROI</a:t>
            </a:r>
          </a:p>
        </p:txBody>
      </p:sp>
      <p:sp>
        <p:nvSpPr>
          <p:cNvPr id="12" name="TextBox 11">
            <a:extLst>
              <a:ext uri="{FF2B5EF4-FFF2-40B4-BE49-F238E27FC236}">
                <a16:creationId xmlns:a16="http://schemas.microsoft.com/office/drawing/2014/main" id="{D03B84A0-1C78-E040-ABB0-87654944756E}"/>
              </a:ext>
            </a:extLst>
          </p:cNvPr>
          <p:cNvSpPr txBox="1"/>
          <p:nvPr/>
        </p:nvSpPr>
        <p:spPr>
          <a:xfrm>
            <a:off x="2570982" y="5769172"/>
            <a:ext cx="943779" cy="830997"/>
          </a:xfrm>
          <a:prstGeom prst="rect">
            <a:avLst/>
          </a:prstGeom>
          <a:noFill/>
        </p:spPr>
        <p:txBody>
          <a:bodyPr wrap="square" rtlCol="0">
            <a:spAutoFit/>
          </a:bodyPr>
          <a:lstStyle/>
          <a:p>
            <a:r>
              <a:rPr lang="en-US" sz="1600" dirty="0"/>
              <a:t>Target growth factor</a:t>
            </a:r>
          </a:p>
        </p:txBody>
      </p:sp>
      <p:sp>
        <p:nvSpPr>
          <p:cNvPr id="13" name="TextBox 12">
            <a:extLst>
              <a:ext uri="{FF2B5EF4-FFF2-40B4-BE49-F238E27FC236}">
                <a16:creationId xmlns:a16="http://schemas.microsoft.com/office/drawing/2014/main" id="{540C03BA-4141-9340-B58C-BCA1376A02B9}"/>
              </a:ext>
            </a:extLst>
          </p:cNvPr>
          <p:cNvSpPr txBox="1"/>
          <p:nvPr/>
        </p:nvSpPr>
        <p:spPr>
          <a:xfrm>
            <a:off x="4087732" y="5753656"/>
            <a:ext cx="968535" cy="338554"/>
          </a:xfrm>
          <a:prstGeom prst="rect">
            <a:avLst/>
          </a:prstGeom>
          <a:noFill/>
        </p:spPr>
        <p:txBody>
          <a:bodyPr wrap="none" rtlCol="0">
            <a:spAutoFit/>
          </a:bodyPr>
          <a:lstStyle/>
          <a:p>
            <a:r>
              <a:rPr lang="en-US" sz="1600" dirty="0">
                <a:solidFill>
                  <a:srgbClr val="FF0000"/>
                </a:solidFill>
              </a:rPr>
              <a:t>Baseline</a:t>
            </a:r>
          </a:p>
        </p:txBody>
      </p:sp>
      <p:sp>
        <p:nvSpPr>
          <p:cNvPr id="14" name="TextBox 13">
            <a:extLst>
              <a:ext uri="{FF2B5EF4-FFF2-40B4-BE49-F238E27FC236}">
                <a16:creationId xmlns:a16="http://schemas.microsoft.com/office/drawing/2014/main" id="{20715885-926D-2346-B70A-5D8C11B39A4D}"/>
              </a:ext>
            </a:extLst>
          </p:cNvPr>
          <p:cNvSpPr txBox="1"/>
          <p:nvPr/>
        </p:nvSpPr>
        <p:spPr>
          <a:xfrm>
            <a:off x="3410457" y="6126520"/>
            <a:ext cx="807722" cy="338554"/>
          </a:xfrm>
          <a:prstGeom prst="rect">
            <a:avLst/>
          </a:prstGeom>
          <a:noFill/>
        </p:spPr>
        <p:txBody>
          <a:bodyPr wrap="none" rtlCol="0">
            <a:spAutoFit/>
          </a:bodyPr>
          <a:lstStyle/>
          <a:p>
            <a:r>
              <a:rPr lang="en-US" sz="1600" dirty="0"/>
              <a:t>Weeks</a:t>
            </a:r>
          </a:p>
        </p:txBody>
      </p:sp>
    </p:spTree>
    <p:custDataLst>
      <p:tags r:id="rId1"/>
    </p:custDataLst>
    <p:extLst>
      <p:ext uri="{BB962C8B-B14F-4D97-AF65-F5344CB8AC3E}">
        <p14:creationId xmlns:p14="http://schemas.microsoft.com/office/powerpoint/2010/main" val="11658042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87527" y="1607853"/>
            <a:ext cx="7923074" cy="4726300"/>
          </a:xfrm>
        </p:spPr>
        <p:txBody>
          <a:bodyPr/>
          <a:lstStyle/>
          <a:p>
            <a:pPr lvl="0"/>
            <a:r>
              <a:rPr lang="en-US" dirty="0"/>
              <a:t>In the previous example, SROI was calculated using eight data points from 7 weeks of instruction.</a:t>
            </a:r>
          </a:p>
          <a:p>
            <a:pPr lvl="0"/>
            <a:r>
              <a:rPr lang="en-US" dirty="0"/>
              <a:t>This does NOT necessarily mean we have to wait </a:t>
            </a:r>
            <a:br>
              <a:rPr lang="en-US" dirty="0"/>
            </a:br>
            <a:r>
              <a:rPr lang="en-US" dirty="0"/>
              <a:t>7 weeks to make an instructional decision.</a:t>
            </a:r>
          </a:p>
          <a:p>
            <a:pPr lvl="0"/>
            <a:r>
              <a:rPr lang="en-US" dirty="0"/>
              <a:t>We can use progress monitoring data that we have already collected for this student.</a:t>
            </a:r>
          </a:p>
          <a:p>
            <a:pPr lvl="1"/>
            <a:r>
              <a:rPr lang="en-US" sz="2000" dirty="0"/>
              <a:t>Draw data from a goal that was set using a different option, such as benchmarks.</a:t>
            </a:r>
          </a:p>
          <a:p>
            <a:pPr lvl="1"/>
            <a:r>
              <a:rPr lang="en-US" sz="2000" dirty="0"/>
              <a:t>Use data from the preceding year to identify the present level of performance and set the goal. </a:t>
            </a:r>
          </a:p>
        </p:txBody>
      </p:sp>
      <p:sp>
        <p:nvSpPr>
          <p:cNvPr id="5" name="Title 4"/>
          <p:cNvSpPr>
            <a:spLocks noGrp="1"/>
          </p:cNvSpPr>
          <p:nvPr>
            <p:ph type="title"/>
          </p:nvPr>
        </p:nvSpPr>
        <p:spPr/>
        <p:txBody>
          <a:bodyPr/>
          <a:lstStyle/>
          <a:p>
            <a:r>
              <a:rPr lang="en-US" dirty="0"/>
              <a:t>Will Collecting Eight Data Points Delay Important Decisions?</a:t>
            </a:r>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48</a:t>
            </a:fld>
            <a:endParaRPr lang="en-US" dirty="0"/>
          </a:p>
        </p:txBody>
      </p:sp>
    </p:spTree>
    <p:extLst>
      <p:ext uri="{BB962C8B-B14F-4D97-AF65-F5344CB8AC3E}">
        <p14:creationId xmlns:p14="http://schemas.microsoft.com/office/powerpoint/2010/main" val="24512597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7388" y="2941418"/>
            <a:ext cx="8229600" cy="1446550"/>
          </a:xfrm>
        </p:spPr>
        <p:txBody>
          <a:bodyPr/>
          <a:lstStyle/>
          <a:p>
            <a:r>
              <a:rPr lang="en-US" dirty="0"/>
              <a:t>Bringing It Together: Setting an IEP Goal for Andrew</a:t>
            </a:r>
          </a:p>
        </p:txBody>
      </p:sp>
      <p:sp>
        <p:nvSpPr>
          <p:cNvPr id="4" name="Slide Number Placeholder 3"/>
          <p:cNvSpPr>
            <a:spLocks noGrp="1"/>
          </p:cNvSpPr>
          <p:nvPr>
            <p:ph type="sldNum" sz="quarter" idx="12"/>
          </p:nvPr>
        </p:nvSpPr>
        <p:spPr>
          <a:prstGeom prst="rect">
            <a:avLst/>
          </a:prstGeom>
        </p:spPr>
        <p:txBody>
          <a:bodyPr/>
          <a:lstStyle/>
          <a:p>
            <a:fld id="{4DBB3109-6B36-4C42-ABE5-993D6B0A452A}" type="slidenum">
              <a:rPr lang="en-US" smtClean="0">
                <a:solidFill>
                  <a:srgbClr val="FFFFFF">
                    <a:lumMod val="75000"/>
                  </a:srgbClr>
                </a:solidFill>
              </a:rPr>
              <a:pPr/>
              <a:t>49</a:t>
            </a:fld>
            <a:endParaRPr lang="en-US" dirty="0">
              <a:solidFill>
                <a:srgbClr val="FFFFFF">
                  <a:lumMod val="75000"/>
                </a:srgbClr>
              </a:solidFill>
            </a:endParaRPr>
          </a:p>
        </p:txBody>
      </p:sp>
    </p:spTree>
    <p:extLst>
      <p:ext uri="{BB962C8B-B14F-4D97-AF65-F5344CB8AC3E}">
        <p14:creationId xmlns:p14="http://schemas.microsoft.com/office/powerpoint/2010/main" val="2127591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Types of Assessment</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5</a:t>
            </a:fld>
            <a:endParaRPr dirty="0">
              <a:solidFill>
                <a:srgbClr val="FFFFFF">
                  <a:lumMod val="75000"/>
                </a:srgbClr>
              </a:solidFill>
            </a:endParaRPr>
          </a:p>
        </p:txBody>
      </p:sp>
      <p:graphicFrame>
        <p:nvGraphicFramePr>
          <p:cNvPr id="5" name="Table 4" descr="A 4 by 3 table that shows the different types of assessment. The 3 column headings are - type, when, and why? The first type is summative, which occurs after instruction, as an assessment of learning.  Summative assessment tells us what the student has already learned. Examples include end of chapter tests, high stake tests, and final exams.  The second type is diagnostic, which occurs before instruction to identify skill strengths and weaknesses.  The third type is formative, which occurs during instruction, as an assessment for learning.  Formative assessment tells us how well students are responding to instruction."/>
          <p:cNvGraphicFramePr>
            <a:graphicFrameLocks noGrp="1"/>
          </p:cNvGraphicFramePr>
          <p:nvPr/>
        </p:nvGraphicFramePr>
        <p:xfrm>
          <a:off x="889002" y="2102432"/>
          <a:ext cx="7581899" cy="3114728"/>
        </p:xfrm>
        <a:graphic>
          <a:graphicData uri="http://schemas.openxmlformats.org/drawingml/2006/table">
            <a:tbl>
              <a:tblPr firstRow="1" bandRow="1">
                <a:tableStyleId>{5C22544A-7EE6-4342-B048-85BDC9FD1C3A}</a:tableStyleId>
              </a:tblPr>
              <a:tblGrid>
                <a:gridCol w="2338471">
                  <a:extLst>
                    <a:ext uri="{9D8B030D-6E8A-4147-A177-3AD203B41FA5}">
                      <a16:colId xmlns:a16="http://schemas.microsoft.com/office/drawing/2014/main" val="20000"/>
                    </a:ext>
                  </a:extLst>
                </a:gridCol>
                <a:gridCol w="2043027">
                  <a:extLst>
                    <a:ext uri="{9D8B030D-6E8A-4147-A177-3AD203B41FA5}">
                      <a16:colId xmlns:a16="http://schemas.microsoft.com/office/drawing/2014/main" val="20001"/>
                    </a:ext>
                  </a:extLst>
                </a:gridCol>
                <a:gridCol w="3200401">
                  <a:extLst>
                    <a:ext uri="{9D8B030D-6E8A-4147-A177-3AD203B41FA5}">
                      <a16:colId xmlns:a16="http://schemas.microsoft.com/office/drawing/2014/main" val="20002"/>
                    </a:ext>
                  </a:extLst>
                </a:gridCol>
              </a:tblGrid>
              <a:tr h="565369">
                <a:tc>
                  <a:txBody>
                    <a:bodyPr/>
                    <a:lstStyle/>
                    <a:p>
                      <a:r>
                        <a:rPr lang="en-US" sz="2400" dirty="0"/>
                        <a:t>Type</a:t>
                      </a:r>
                    </a:p>
                  </a:txBody>
                  <a:tcPr/>
                </a:tc>
                <a:tc>
                  <a:txBody>
                    <a:bodyPr/>
                    <a:lstStyle/>
                    <a:p>
                      <a:r>
                        <a:rPr lang="en-US" sz="2400" dirty="0"/>
                        <a:t>When?</a:t>
                      </a:r>
                    </a:p>
                  </a:txBody>
                  <a:tcPr/>
                </a:tc>
                <a:tc>
                  <a:txBody>
                    <a:bodyPr/>
                    <a:lstStyle/>
                    <a:p>
                      <a:r>
                        <a:rPr lang="en-US" sz="2400" dirty="0"/>
                        <a:t>Why?</a:t>
                      </a:r>
                    </a:p>
                  </a:txBody>
                  <a:tcPr/>
                </a:tc>
                <a:extLst>
                  <a:ext uri="{0D108BD9-81ED-4DB2-BD59-A6C34878D82A}">
                    <a16:rowId xmlns:a16="http://schemas.microsoft.com/office/drawing/2014/main" val="10000"/>
                  </a:ext>
                </a:extLst>
              </a:tr>
              <a:tr h="7915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A0014"/>
                          </a:solidFill>
                          <a:effectLst/>
                          <a:latin typeface="+mn-lt"/>
                          <a:ea typeface="ＭＳ Ｐゴシック" charset="-128"/>
                        </a:rPr>
                        <a:t>Summative </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A0014"/>
                          </a:solidFill>
                          <a:effectLst/>
                          <a:latin typeface="+mn-lt"/>
                          <a:ea typeface="ＭＳ Ｐゴシック" charset="-128"/>
                        </a:rPr>
                        <a:t>After</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A0014"/>
                          </a:solidFill>
                          <a:effectLst/>
                          <a:latin typeface="+mn-lt"/>
                          <a:ea typeface="ＭＳ Ｐゴシック" charset="-128"/>
                        </a:rPr>
                        <a:t>Assessment </a:t>
                      </a:r>
                      <a:r>
                        <a:rPr kumimoji="0" lang="en-US" sz="2400" b="1" i="0" u="none" strike="noStrike" cap="none" normalizeH="0" baseline="0" dirty="0">
                          <a:ln>
                            <a:noFill/>
                          </a:ln>
                          <a:solidFill>
                            <a:srgbClr val="0A0014"/>
                          </a:solidFill>
                          <a:effectLst/>
                          <a:latin typeface="+mn-lt"/>
                          <a:ea typeface="ＭＳ Ｐゴシック" charset="-128"/>
                        </a:rPr>
                        <a:t>of</a:t>
                      </a:r>
                      <a:r>
                        <a:rPr kumimoji="0" lang="en-US" sz="2400" b="0" i="0" u="none" strike="noStrike" cap="none" normalizeH="0" baseline="0" dirty="0">
                          <a:ln>
                            <a:noFill/>
                          </a:ln>
                          <a:solidFill>
                            <a:srgbClr val="0A0014"/>
                          </a:solidFill>
                          <a:effectLst/>
                          <a:latin typeface="+mn-lt"/>
                          <a:ea typeface="ＭＳ Ｐゴシック" charset="-128"/>
                        </a:rPr>
                        <a:t> Learning</a:t>
                      </a:r>
                    </a:p>
                  </a:txBody>
                  <a:tcPr horzOverflow="overflow"/>
                </a:tc>
                <a:extLst>
                  <a:ext uri="{0D108BD9-81ED-4DB2-BD59-A6C34878D82A}">
                    <a16:rowId xmlns:a16="http://schemas.microsoft.com/office/drawing/2014/main" val="10001"/>
                  </a:ext>
                </a:extLst>
              </a:tr>
              <a:tr h="9034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A0014"/>
                          </a:solidFill>
                          <a:effectLst/>
                          <a:latin typeface="+mn-lt"/>
                          <a:ea typeface="ＭＳ Ｐゴシック" charset="-128"/>
                        </a:rPr>
                        <a:t>Diagnostic </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A0014"/>
                          </a:solidFill>
                          <a:effectLst/>
                          <a:latin typeface="+mn-lt"/>
                          <a:ea typeface="ＭＳ Ｐゴシック" charset="-128"/>
                        </a:rPr>
                        <a:t>Before</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A0014"/>
                          </a:solidFill>
                          <a:effectLst/>
                          <a:latin typeface="+mn-lt"/>
                          <a:ea typeface="ＭＳ Ｐゴシック" charset="-128"/>
                        </a:rPr>
                        <a:t>Identify skill strengths and weakness</a:t>
                      </a:r>
                    </a:p>
                  </a:txBody>
                  <a:tcPr horzOverflow="overflow"/>
                </a:tc>
                <a:extLst>
                  <a:ext uri="{0D108BD9-81ED-4DB2-BD59-A6C34878D82A}">
                    <a16:rowId xmlns:a16="http://schemas.microsoft.com/office/drawing/2014/main" val="10002"/>
                  </a:ext>
                </a:extLst>
              </a:tr>
              <a:tr h="7915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A0014"/>
                          </a:solidFill>
                          <a:effectLst/>
                          <a:latin typeface="+mn-lt"/>
                          <a:ea typeface="ＭＳ Ｐゴシック" charset="-128"/>
                        </a:rPr>
                        <a:t>Formative </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A0014"/>
                          </a:solidFill>
                          <a:effectLst/>
                          <a:latin typeface="+mn-lt"/>
                          <a:ea typeface="ＭＳ Ｐゴシック" charset="-128"/>
                        </a:rPr>
                        <a:t>During</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A0014"/>
                          </a:solidFill>
                          <a:effectLst/>
                          <a:latin typeface="+mn-lt"/>
                          <a:ea typeface="ＭＳ Ｐゴシック" charset="-128"/>
                        </a:rPr>
                        <a:t>Assessment </a:t>
                      </a:r>
                      <a:r>
                        <a:rPr kumimoji="0" lang="en-US" sz="2400" b="1" i="0" u="none" strike="noStrike" cap="none" normalizeH="0" baseline="0" dirty="0">
                          <a:ln>
                            <a:noFill/>
                          </a:ln>
                          <a:solidFill>
                            <a:srgbClr val="0A0014"/>
                          </a:solidFill>
                          <a:effectLst/>
                          <a:latin typeface="+mn-lt"/>
                          <a:ea typeface="ＭＳ Ｐゴシック" charset="-128"/>
                        </a:rPr>
                        <a:t>for</a:t>
                      </a:r>
                      <a:r>
                        <a:rPr kumimoji="0" lang="en-US" sz="2400" b="0" i="0" u="none" strike="noStrike" cap="none" normalizeH="0" baseline="0" dirty="0">
                          <a:ln>
                            <a:noFill/>
                          </a:ln>
                          <a:solidFill>
                            <a:srgbClr val="0A0014"/>
                          </a:solidFill>
                          <a:effectLst/>
                          <a:latin typeface="+mn-lt"/>
                          <a:ea typeface="ＭＳ Ｐゴシック" charset="-128"/>
                        </a:rPr>
                        <a:t> Learning</a:t>
                      </a:r>
                    </a:p>
                  </a:txBody>
                  <a:tcPr horzOverflow="overflow"/>
                </a:tc>
                <a:extLst>
                  <a:ext uri="{0D108BD9-81ED-4DB2-BD59-A6C34878D82A}">
                    <a16:rowId xmlns:a16="http://schemas.microsoft.com/office/drawing/2014/main" val="10003"/>
                  </a:ext>
                </a:extLst>
              </a:tr>
            </a:tbl>
          </a:graphicData>
        </a:graphic>
      </p:graphicFrame>
      <p:sp>
        <p:nvSpPr>
          <p:cNvPr id="6" name="Oval 5" descr="An oval appears highlighting the row for formative assessment.  Progress monitoring is a standardized method of formative assessment.  Examples include mastery measurement and general outcome measurement."/>
          <p:cNvSpPr/>
          <p:nvPr/>
        </p:nvSpPr>
        <p:spPr>
          <a:xfrm>
            <a:off x="241300" y="4260597"/>
            <a:ext cx="8686800" cy="1086104"/>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6585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 Setting a Goal for Andrew</a:t>
            </a:r>
          </a:p>
        </p:txBody>
      </p:sp>
      <p:sp>
        <p:nvSpPr>
          <p:cNvPr id="2" name="Content Placeholder 1"/>
          <p:cNvSpPr>
            <a:spLocks noGrp="1"/>
          </p:cNvSpPr>
          <p:nvPr>
            <p:ph idx="1"/>
          </p:nvPr>
        </p:nvSpPr>
        <p:spPr/>
        <p:txBody>
          <a:bodyPr/>
          <a:lstStyle/>
          <a:p>
            <a:r>
              <a:rPr lang="en-US" dirty="0"/>
              <a:t>Let’s work together to set a goal for Andrew using each of the following methods. You can refer to your handout if you’d like. </a:t>
            </a:r>
          </a:p>
          <a:p>
            <a:pPr lvl="1"/>
            <a:r>
              <a:rPr lang="en-US" sz="2000" dirty="0"/>
              <a:t>Benchmarking</a:t>
            </a:r>
          </a:p>
          <a:p>
            <a:pPr lvl="1"/>
            <a:r>
              <a:rPr lang="en-US" sz="2000" dirty="0"/>
              <a:t>Weekly ROI norms </a:t>
            </a:r>
          </a:p>
          <a:p>
            <a:pPr lvl="1"/>
            <a:r>
              <a:rPr lang="en-US" sz="2000" dirty="0"/>
              <a:t>Intra-individual framework</a:t>
            </a:r>
          </a:p>
          <a:p>
            <a:r>
              <a:rPr lang="en-US" dirty="0"/>
              <a:t>Assume 24 weeks of instruction between now and the end of the school year.</a:t>
            </a:r>
          </a:p>
          <a:p>
            <a:endParaRPr lang="en-US" dirty="0"/>
          </a:p>
        </p:txBody>
      </p:sp>
      <p:sp>
        <p:nvSpPr>
          <p:cNvPr id="4" name="Slide Number Placeholder 3"/>
          <p:cNvSpPr>
            <a:spLocks noGrp="1"/>
          </p:cNvSpPr>
          <p:nvPr>
            <p:ph type="sldNum" sz="quarter" idx="10"/>
          </p:nvPr>
        </p:nvSpPr>
        <p:spPr/>
        <p:txBody>
          <a:bodyPr/>
          <a:lstStyle/>
          <a:p>
            <a:fld id="{4DBB3109-6B36-4C42-ABE5-993D6B0A452A}" type="slidenum">
              <a:rPr lang="en-US" smtClean="0">
                <a:solidFill>
                  <a:srgbClr val="FFFFFF">
                    <a:lumMod val="75000"/>
                  </a:srgbClr>
                </a:solidFill>
              </a:rPr>
              <a:pPr/>
              <a:t>50</a:t>
            </a:fld>
            <a:endParaRPr lang="en-US" dirty="0">
              <a:solidFill>
                <a:srgbClr val="FFFFFF">
                  <a:lumMod val="75000"/>
                </a:srgbClr>
              </a:solidFill>
            </a:endParaRPr>
          </a:p>
        </p:txBody>
      </p:sp>
    </p:spTree>
    <p:extLst>
      <p:ext uri="{BB962C8B-B14F-4D97-AF65-F5344CB8AC3E}">
        <p14:creationId xmlns:p14="http://schemas.microsoft.com/office/powerpoint/2010/main" val="26374374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800" dirty="0"/>
              <a:t>Describing Present Levels and Choosing a Goal</a:t>
            </a:r>
            <a:br>
              <a:rPr lang="en-US" sz="2800" dirty="0"/>
            </a:br>
            <a:r>
              <a:rPr lang="en-US" sz="2800" dirty="0"/>
              <a:t>for a Student Who Requires Individualized Planning</a:t>
            </a:r>
          </a:p>
        </p:txBody>
      </p:sp>
      <p:sp>
        <p:nvSpPr>
          <p:cNvPr id="2" name="Content Placeholder 1"/>
          <p:cNvSpPr>
            <a:spLocks noGrp="1"/>
          </p:cNvSpPr>
          <p:nvPr>
            <p:ph idx="1"/>
          </p:nvPr>
        </p:nvSpPr>
        <p:spPr/>
        <p:txBody>
          <a:bodyPr/>
          <a:lstStyle/>
          <a:p>
            <a:pPr marL="0" indent="0">
              <a:buNone/>
            </a:pPr>
            <a:r>
              <a:rPr lang="en-US" dirty="0"/>
              <a:t>Meet Andrew:</a:t>
            </a:r>
          </a:p>
          <a:p>
            <a:r>
              <a:rPr lang="en-US" dirty="0"/>
              <a:t>Sixth grade</a:t>
            </a:r>
          </a:p>
          <a:p>
            <a:r>
              <a:rPr lang="en-US" dirty="0"/>
              <a:t>Specific learning disability with eligibility in mathematics calculation </a:t>
            </a:r>
          </a:p>
          <a:p>
            <a:r>
              <a:rPr lang="en-US" dirty="0"/>
              <a:t>Andrew’s most recent scores on the M-COMP are:</a:t>
            </a:r>
          </a:p>
          <a:p>
            <a:pPr lvl="1"/>
            <a:r>
              <a:rPr lang="en-US" sz="2400" dirty="0">
                <a:solidFill>
                  <a:schemeClr val="accent2"/>
                </a:solidFill>
              </a:rPr>
              <a:t>18, 20, 15 </a:t>
            </a:r>
            <a:endParaRPr lang="en-US" dirty="0"/>
          </a:p>
        </p:txBody>
      </p:sp>
      <p:sp>
        <p:nvSpPr>
          <p:cNvPr id="4" name="Slide Number Placeholder 3"/>
          <p:cNvSpPr>
            <a:spLocks noGrp="1"/>
          </p:cNvSpPr>
          <p:nvPr>
            <p:ph type="sldNum" sz="quarter" idx="10"/>
          </p:nvPr>
        </p:nvSpPr>
        <p:spPr/>
        <p:txBody>
          <a:bodyPr/>
          <a:lstStyle/>
          <a:p>
            <a:fld id="{4DBB3109-6B36-4C42-ABE5-993D6B0A452A}" type="slidenum">
              <a:rPr lang="en-US" smtClean="0">
                <a:solidFill>
                  <a:srgbClr val="FFFFFF">
                    <a:lumMod val="75000"/>
                  </a:srgbClr>
                </a:solidFill>
              </a:rPr>
              <a:pPr/>
              <a:t>51</a:t>
            </a:fld>
            <a:endParaRPr lang="en-US" dirty="0">
              <a:solidFill>
                <a:srgbClr val="FFFFFF">
                  <a:lumMod val="75000"/>
                </a:srgbClr>
              </a:solidFill>
            </a:endParaRPr>
          </a:p>
        </p:txBody>
      </p:sp>
    </p:spTree>
    <p:extLst>
      <p:ext uri="{BB962C8B-B14F-4D97-AF65-F5344CB8AC3E}">
        <p14:creationId xmlns:p14="http://schemas.microsoft.com/office/powerpoint/2010/main" val="28079865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428626"/>
            <a:ext cx="8224837" cy="946350"/>
          </a:xfrm>
        </p:spPr>
        <p:txBody>
          <a:bodyPr>
            <a:noAutofit/>
          </a:bodyPr>
          <a:lstStyle/>
          <a:p>
            <a:r>
              <a:rPr lang="en-US" dirty="0"/>
              <a:t>Andrew Option #1: </a:t>
            </a:r>
            <a:br>
              <a:rPr lang="en-US" dirty="0"/>
            </a:br>
            <a:r>
              <a:rPr lang="en-US" dirty="0"/>
              <a:t>Goal Setting Using Benchmarks</a:t>
            </a:r>
          </a:p>
        </p:txBody>
      </p:sp>
      <p:sp>
        <p:nvSpPr>
          <p:cNvPr id="3" name="Slide Number Placeholder 2"/>
          <p:cNvSpPr>
            <a:spLocks noGrp="1"/>
          </p:cNvSpPr>
          <p:nvPr>
            <p:ph type="sldNum" sz="quarter" idx="10"/>
          </p:nvPr>
        </p:nvSpPr>
        <p:spPr/>
        <p:txBody>
          <a:bodyPr/>
          <a:lstStyle/>
          <a:p>
            <a:fld id="{4DBB3109-6B36-4C42-ABE5-993D6B0A452A}" type="slidenum">
              <a:rPr lang="en-US" smtClean="0">
                <a:solidFill>
                  <a:srgbClr val="FFFFFF">
                    <a:lumMod val="75000"/>
                  </a:srgbClr>
                </a:solidFill>
              </a:rPr>
              <a:pPr/>
              <a:t>52</a:t>
            </a:fld>
            <a:endParaRPr lang="en-US" dirty="0">
              <a:solidFill>
                <a:srgbClr val="FFFFFF">
                  <a:lumMod val="75000"/>
                </a:srgbClr>
              </a:solidFill>
            </a:endParaRPr>
          </a:p>
        </p:txBody>
      </p:sp>
      <p:graphicFrame>
        <p:nvGraphicFramePr>
          <p:cNvPr id="4" name="Table 3" descr="a 4 by 2 table shows end of year benchamrks. The first column is Grade and lists kindergarten, grade one and grade two. The second column is reading tasks.  The rows beneath this header provide the reading measure and benchmark score for each grade.  Kindergarten is 40 sound per minute on letter sound fluency.  First grade is 60 words per minute on word identification fluency.  Second grade is 75 words per minute on passage reading fluency."/>
          <p:cNvGraphicFramePr>
            <a:graphicFrameLocks noGrp="1"/>
          </p:cNvGraphicFramePr>
          <p:nvPr>
            <p:extLst>
              <p:ext uri="{D42A27DB-BD31-4B8C-83A1-F6EECF244321}">
                <p14:modId xmlns:p14="http://schemas.microsoft.com/office/powerpoint/2010/main" val="1511804360"/>
              </p:ext>
            </p:extLst>
          </p:nvPr>
        </p:nvGraphicFramePr>
        <p:xfrm>
          <a:off x="510682" y="1917173"/>
          <a:ext cx="8369086" cy="2420762"/>
        </p:xfrm>
        <a:graphic>
          <a:graphicData uri="http://schemas.openxmlformats.org/drawingml/2006/table">
            <a:tbl>
              <a:tblPr firstRow="1" bandRow="1">
                <a:tableStyleId>{5C22544A-7EE6-4342-B048-85BDC9FD1C3A}</a:tableStyleId>
              </a:tblPr>
              <a:tblGrid>
                <a:gridCol w="1443794">
                  <a:extLst>
                    <a:ext uri="{9D8B030D-6E8A-4147-A177-3AD203B41FA5}">
                      <a16:colId xmlns:a16="http://schemas.microsoft.com/office/drawing/2014/main" val="20000"/>
                    </a:ext>
                  </a:extLst>
                </a:gridCol>
                <a:gridCol w="3388341">
                  <a:extLst>
                    <a:ext uri="{9D8B030D-6E8A-4147-A177-3AD203B41FA5}">
                      <a16:colId xmlns:a16="http://schemas.microsoft.com/office/drawing/2014/main" val="20001"/>
                    </a:ext>
                  </a:extLst>
                </a:gridCol>
                <a:gridCol w="3536951">
                  <a:extLst>
                    <a:ext uri="{9D8B030D-6E8A-4147-A177-3AD203B41FA5}">
                      <a16:colId xmlns:a16="http://schemas.microsoft.com/office/drawing/2014/main" val="20002"/>
                    </a:ext>
                  </a:extLst>
                </a:gridCol>
              </a:tblGrid>
              <a:tr h="57343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solidFill>
                            <a:schemeClr val="bg2"/>
                          </a:solidFill>
                          <a:effectLst/>
                          <a:latin typeface="+mn-lt"/>
                        </a:rPr>
                        <a:t>Grade</a:t>
                      </a:r>
                      <a:endParaRPr kumimoji="0" lang="en-US" sz="2400" b="0" i="0" u="none" strike="noStrike" cap="none" normalizeH="0" baseline="0" dirty="0">
                        <a:ln>
                          <a:noFill/>
                        </a:ln>
                        <a:solidFill>
                          <a:schemeClr val="bg2"/>
                        </a:solidFill>
                        <a:effectLst/>
                        <a:latin typeface="+mn-lt"/>
                      </a:endParaRPr>
                    </a:p>
                  </a:txBody>
                  <a:tcPr marL="103823" marR="103823" anchor="ctr" anchorCtr="1"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solidFill>
                            <a:srgbClr val="FF0000"/>
                          </a:solidFill>
                          <a:effectLst/>
                          <a:latin typeface="+mn-lt"/>
                        </a:rPr>
                        <a:t>M-COMP</a:t>
                      </a:r>
                      <a:endParaRPr kumimoji="0" lang="en-US" sz="2400" b="0" i="0" u="none" strike="noStrike" cap="none" normalizeH="0" baseline="0" dirty="0">
                        <a:ln>
                          <a:noFill/>
                        </a:ln>
                        <a:solidFill>
                          <a:srgbClr val="FF0000"/>
                        </a:solidFill>
                        <a:effectLst/>
                        <a:latin typeface="+mn-lt"/>
                      </a:endParaRPr>
                    </a:p>
                  </a:txBody>
                  <a:tcPr marL="103823" marR="103823" anchor="ctr" anchorCtr="1"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2"/>
                          </a:solidFill>
                          <a:effectLst/>
                          <a:latin typeface="+mn-lt"/>
                        </a:rPr>
                        <a:t>M-CAP</a:t>
                      </a:r>
                    </a:p>
                  </a:txBody>
                  <a:tcPr marL="103823" marR="103823" anchor="ctr" anchorCtr="1" horzOverflow="overflow"/>
                </a:tc>
                <a:extLst>
                  <a:ext uri="{0D108BD9-81ED-4DB2-BD59-A6C34878D82A}">
                    <a16:rowId xmlns:a16="http://schemas.microsoft.com/office/drawing/2014/main" val="10000"/>
                  </a:ext>
                </a:extLst>
              </a:tr>
              <a:tr h="55973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cs typeface="Times New Roman" pitchFamily="18" charset="0"/>
                        </a:rPr>
                        <a:t>Grade 6</a:t>
                      </a:r>
                    </a:p>
                  </a:txBody>
                  <a:tcPr marL="103823" marR="103823"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2400" u="none" strike="noStrike" cap="none" normalizeH="0" baseline="0" dirty="0">
                          <a:ln>
                            <a:noFill/>
                          </a:ln>
                          <a:effectLst/>
                          <a:latin typeface="+mn-lt"/>
                        </a:rPr>
                        <a:t>M-COMP: 36 points</a:t>
                      </a:r>
                      <a:endParaRPr kumimoji="0" lang="en-US" sz="2400" b="0" i="0" u="none" strike="noStrike" cap="none" normalizeH="0" baseline="0" dirty="0">
                        <a:ln>
                          <a:noFill/>
                        </a:ln>
                        <a:solidFill>
                          <a:schemeClr val="tx1"/>
                        </a:solidFill>
                        <a:effectLst/>
                        <a:latin typeface="+mn-lt"/>
                      </a:endParaRPr>
                    </a:p>
                  </a:txBody>
                  <a:tcPr marL="103823" marR="103823"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cap="none" normalizeH="0" baseline="0" dirty="0">
                          <a:ln>
                            <a:noFill/>
                          </a:ln>
                          <a:solidFill>
                            <a:schemeClr val="tx1"/>
                          </a:solidFill>
                          <a:effectLst/>
                          <a:latin typeface="+mn-lt"/>
                        </a:rPr>
                        <a:t>M-CAP: 19 points</a:t>
                      </a:r>
                    </a:p>
                  </a:txBody>
                  <a:tcPr marL="103823" marR="103823" horzOverflow="overflow"/>
                </a:tc>
                <a:extLst>
                  <a:ext uri="{0D108BD9-81ED-4DB2-BD59-A6C34878D82A}">
                    <a16:rowId xmlns:a16="http://schemas.microsoft.com/office/drawing/2014/main" val="10001"/>
                  </a:ext>
                </a:extLst>
              </a:tr>
              <a:tr h="64379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mn-lt"/>
                        </a:rPr>
                        <a:t>Grade 7</a:t>
                      </a:r>
                      <a:endParaRPr kumimoji="0" lang="en-US" sz="2400" b="0" i="0" u="none" strike="noStrike" cap="none" normalizeH="0" baseline="0" dirty="0">
                        <a:ln>
                          <a:noFill/>
                        </a:ln>
                        <a:solidFill>
                          <a:schemeClr val="tx1"/>
                        </a:solidFill>
                        <a:effectLst/>
                        <a:latin typeface="+mn-lt"/>
                        <a:cs typeface="Times New Roman" pitchFamily="18" charset="0"/>
                      </a:endParaRPr>
                    </a:p>
                  </a:txBody>
                  <a:tcPr marL="103823" marR="103823"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mn-lt"/>
                        </a:rPr>
                        <a:t>M-COMP: 42 points</a:t>
                      </a:r>
                      <a:endParaRPr kumimoji="0" lang="en-US" sz="2400" b="0" i="0" u="none" strike="noStrike" cap="none" normalizeH="0" baseline="0" dirty="0">
                        <a:ln>
                          <a:noFill/>
                        </a:ln>
                        <a:solidFill>
                          <a:schemeClr val="tx1"/>
                        </a:solidFill>
                        <a:effectLst/>
                        <a:latin typeface="+mn-lt"/>
                      </a:endParaRPr>
                    </a:p>
                  </a:txBody>
                  <a:tcPr marL="103823" marR="103823"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rPr>
                        <a:t>M-CAP: 14 points</a:t>
                      </a:r>
                    </a:p>
                  </a:txBody>
                  <a:tcPr marL="103823" marR="103823" horzOverflow="overflow"/>
                </a:tc>
                <a:extLst>
                  <a:ext uri="{0D108BD9-81ED-4DB2-BD59-A6C34878D82A}">
                    <a16:rowId xmlns:a16="http://schemas.microsoft.com/office/drawing/2014/main" val="10002"/>
                  </a:ext>
                </a:extLst>
              </a:tr>
              <a:tr h="64379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mn-lt"/>
                        </a:rPr>
                        <a:t>Grade 8</a:t>
                      </a:r>
                      <a:endParaRPr kumimoji="0" lang="en-US" sz="2400" b="0" i="0" u="none" strike="noStrike" cap="none" normalizeH="0" baseline="0" dirty="0">
                        <a:ln>
                          <a:noFill/>
                        </a:ln>
                        <a:solidFill>
                          <a:schemeClr val="tx1"/>
                        </a:solidFill>
                        <a:effectLst/>
                        <a:latin typeface="+mn-lt"/>
                        <a:cs typeface="Times New Roman" pitchFamily="18" charset="0"/>
                      </a:endParaRPr>
                    </a:p>
                  </a:txBody>
                  <a:tcPr marL="103823" marR="103823"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mn-lt"/>
                        </a:rPr>
                        <a:t>M-COMP: 38 points </a:t>
                      </a:r>
                      <a:endParaRPr kumimoji="0" lang="en-US" sz="2400" b="0" i="0" u="none" strike="noStrike" cap="none" normalizeH="0" baseline="0" dirty="0">
                        <a:ln>
                          <a:noFill/>
                        </a:ln>
                        <a:solidFill>
                          <a:schemeClr val="tx1"/>
                        </a:solidFill>
                        <a:effectLst/>
                        <a:latin typeface="+mn-lt"/>
                      </a:endParaRPr>
                    </a:p>
                  </a:txBody>
                  <a:tcPr marL="103823" marR="103823"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rPr>
                        <a:t>M-CAP: 16 points </a:t>
                      </a:r>
                    </a:p>
                  </a:txBody>
                  <a:tcPr marL="103823" marR="103823" horzOverflow="overflow"/>
                </a:tc>
                <a:extLst>
                  <a:ext uri="{0D108BD9-81ED-4DB2-BD59-A6C34878D82A}">
                    <a16:rowId xmlns:a16="http://schemas.microsoft.com/office/drawing/2014/main" val="10003"/>
                  </a:ext>
                </a:extLst>
              </a:tr>
            </a:tbl>
          </a:graphicData>
        </a:graphic>
      </p:graphicFrame>
      <p:sp>
        <p:nvSpPr>
          <p:cNvPr id="8" name="TextBox 7"/>
          <p:cNvSpPr txBox="1"/>
          <p:nvPr/>
        </p:nvSpPr>
        <p:spPr>
          <a:xfrm>
            <a:off x="532448" y="5107908"/>
            <a:ext cx="8312220" cy="461665"/>
          </a:xfrm>
          <a:prstGeom prst="rect">
            <a:avLst/>
          </a:prstGeom>
          <a:noFill/>
        </p:spPr>
        <p:txBody>
          <a:bodyPr wrap="square" rtlCol="0">
            <a:spAutoFit/>
          </a:bodyPr>
          <a:lstStyle/>
          <a:p>
            <a:r>
              <a:rPr lang="en-US" dirty="0">
                <a:solidFill>
                  <a:srgbClr val="004077"/>
                </a:solidFill>
              </a:rPr>
              <a:t>Which benchmark do we use for Andrew? </a:t>
            </a:r>
          </a:p>
        </p:txBody>
      </p:sp>
      <p:sp>
        <p:nvSpPr>
          <p:cNvPr id="10" name="Rectangle 9" descr="We use the norms for the level of assessment where we're monitoring.  A rectangle appears to highlight the grade one benchmark.  Even though Andrew is in second grade, his progress is monitored using first grade word identification fluency."/>
          <p:cNvSpPr/>
          <p:nvPr/>
        </p:nvSpPr>
        <p:spPr>
          <a:xfrm>
            <a:off x="429773" y="2308338"/>
            <a:ext cx="8530903" cy="819216"/>
          </a:xfrm>
          <a:prstGeom prst="rect">
            <a:avLst/>
          </a:prstGeom>
          <a:noFill/>
          <a:ln w="76200">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290234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7388" y="390090"/>
            <a:ext cx="8224837" cy="984885"/>
          </a:xfrm>
        </p:spPr>
        <p:txBody>
          <a:bodyPr/>
          <a:lstStyle/>
          <a:p>
            <a:r>
              <a:rPr lang="en-US" dirty="0"/>
              <a:t>Andrew Option #2: </a:t>
            </a:r>
            <a:br>
              <a:rPr lang="en-US" dirty="0"/>
            </a:br>
            <a:r>
              <a:rPr lang="en-US" dirty="0"/>
              <a:t>Weekly ROI Norms</a:t>
            </a:r>
          </a:p>
        </p:txBody>
      </p:sp>
      <p:pic>
        <p:nvPicPr>
          <p:cNvPr id="2051" name="Picture 3" descr="The goal equals R O I times number of weeks plus student's baseline sco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83" y="1850861"/>
            <a:ext cx="4535487" cy="1835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5" name="Table 4" descr="A 5 by two table that shows the grade and reading - R O I in the two columns. Grades listed are K through third. The Reading R O I are one point zero ( L S F) for K, one point eight ( W I F) for grade one, one point five ( P R F) for grade two, and one point zero ( P R F) for grade three. "/>
          <p:cNvGraphicFramePr>
            <a:graphicFrameLocks noGrp="1"/>
          </p:cNvGraphicFramePr>
          <p:nvPr>
            <p:extLst>
              <p:ext uri="{D42A27DB-BD31-4B8C-83A1-F6EECF244321}">
                <p14:modId xmlns:p14="http://schemas.microsoft.com/office/powerpoint/2010/main" val="3691935228"/>
              </p:ext>
            </p:extLst>
          </p:nvPr>
        </p:nvGraphicFramePr>
        <p:xfrm>
          <a:off x="666536" y="3780707"/>
          <a:ext cx="3141467" cy="2036243"/>
        </p:xfrm>
        <a:graphic>
          <a:graphicData uri="http://schemas.openxmlformats.org/drawingml/2006/table">
            <a:tbl>
              <a:tblPr firstRow="1" bandRow="1">
                <a:tableStyleId>{5C22544A-7EE6-4342-B048-85BDC9FD1C3A}</a:tableStyleId>
              </a:tblPr>
              <a:tblGrid>
                <a:gridCol w="960899">
                  <a:extLst>
                    <a:ext uri="{9D8B030D-6E8A-4147-A177-3AD203B41FA5}">
                      <a16:colId xmlns:a16="http://schemas.microsoft.com/office/drawing/2014/main" val="20000"/>
                    </a:ext>
                  </a:extLst>
                </a:gridCol>
                <a:gridCol w="2180568">
                  <a:extLst>
                    <a:ext uri="{9D8B030D-6E8A-4147-A177-3AD203B41FA5}">
                      <a16:colId xmlns:a16="http://schemas.microsoft.com/office/drawing/2014/main" val="20001"/>
                    </a:ext>
                  </a:extLst>
                </a:gridCol>
              </a:tblGrid>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Grade</a:t>
                      </a:r>
                      <a:endParaRPr kumimoji="0" lang="en-US" sz="2000" b="0" i="0" u="none" strike="noStrike" cap="none" normalizeH="0" baseline="0" dirty="0">
                        <a:ln>
                          <a:noFill/>
                        </a:ln>
                        <a:solidFill>
                          <a:schemeClr val="tx1"/>
                        </a:solidFill>
                        <a:effectLst/>
                        <a:latin typeface="Arial" pitchFamily="34" charset="0"/>
                      </a:endParaRPr>
                    </a:p>
                  </a:txBody>
                  <a:tcPr marL="101704" marR="101704" anchor="ctr" anchorCtr="1"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ROI</a:t>
                      </a:r>
                      <a:endParaRPr kumimoji="0" lang="en-US" sz="2000" b="0" i="0" u="none" strike="noStrike" cap="none" normalizeH="0" baseline="0" dirty="0">
                        <a:ln>
                          <a:noFill/>
                        </a:ln>
                        <a:solidFill>
                          <a:schemeClr val="tx1"/>
                        </a:solidFill>
                        <a:effectLst/>
                        <a:latin typeface="Arial" pitchFamily="34" charset="0"/>
                      </a:endParaRPr>
                    </a:p>
                  </a:txBody>
                  <a:tcPr marL="101704" marR="101704" anchor="ctr" anchorCtr="1" horzOverflow="overflow"/>
                </a:tc>
                <a:extLst>
                  <a:ext uri="{0D108BD9-81ED-4DB2-BD59-A6C34878D82A}">
                    <a16:rowId xmlns:a16="http://schemas.microsoft.com/office/drawing/2014/main" val="10000"/>
                  </a:ext>
                </a:extLst>
              </a:tr>
              <a:tr h="38874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rPr>
                        <a:t>6</a:t>
                      </a:r>
                    </a:p>
                  </a:txBody>
                  <a:tcPr marL="101704" marR="101704"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dk1"/>
                          </a:solidFill>
                          <a:effectLst/>
                          <a:latin typeface="+mn-lt"/>
                        </a:rPr>
                        <a:t>.60</a:t>
                      </a:r>
                      <a:endParaRPr kumimoji="0" lang="en-US" sz="2000" b="0" i="0" u="none" strike="noStrike" cap="none" normalizeH="0" baseline="0" dirty="0">
                        <a:ln>
                          <a:noFill/>
                        </a:ln>
                        <a:solidFill>
                          <a:schemeClr val="tx1"/>
                        </a:solidFill>
                        <a:effectLst/>
                        <a:latin typeface="Arial" pitchFamily="34" charset="0"/>
                      </a:endParaRPr>
                    </a:p>
                  </a:txBody>
                  <a:tcPr marL="101704" marR="101704" horzOverflow="overflow"/>
                </a:tc>
                <a:extLst>
                  <a:ext uri="{0D108BD9-81ED-4DB2-BD59-A6C34878D82A}">
                    <a16:rowId xmlns:a16="http://schemas.microsoft.com/office/drawing/2014/main" val="10001"/>
                  </a:ext>
                </a:extLst>
              </a:tr>
              <a:tr h="40813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rPr>
                        <a:t>7</a:t>
                      </a:r>
                    </a:p>
                  </a:txBody>
                  <a:tcPr marL="101704" marR="101704"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dk1"/>
                          </a:solidFill>
                          <a:effectLst/>
                          <a:latin typeface="+mn-lt"/>
                        </a:rPr>
                        <a:t>.70</a:t>
                      </a:r>
                      <a:endParaRPr kumimoji="0" lang="en-US" sz="2000" b="0" i="0" u="none" strike="noStrike" cap="none" normalizeH="0" baseline="0" dirty="0">
                        <a:ln>
                          <a:noFill/>
                        </a:ln>
                        <a:solidFill>
                          <a:schemeClr val="tx1"/>
                        </a:solidFill>
                        <a:effectLst/>
                        <a:latin typeface="Arial" pitchFamily="34" charset="0"/>
                      </a:endParaRPr>
                    </a:p>
                  </a:txBody>
                  <a:tcPr marL="101704" marR="101704" horzOverflow="overflow"/>
                </a:tc>
                <a:extLst>
                  <a:ext uri="{0D108BD9-81ED-4DB2-BD59-A6C34878D82A}">
                    <a16:rowId xmlns:a16="http://schemas.microsoft.com/office/drawing/2014/main" val="10002"/>
                  </a:ext>
                </a:extLst>
              </a:tr>
              <a:tr h="43938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dk1"/>
                          </a:solidFill>
                          <a:effectLst/>
                          <a:latin typeface="+mn-lt"/>
                        </a:rPr>
                        <a:t>8</a:t>
                      </a:r>
                      <a:endParaRPr kumimoji="0" lang="en-US" sz="2000" b="0" i="0" u="none" strike="noStrike" cap="none" normalizeH="0" baseline="0" dirty="0">
                        <a:ln>
                          <a:noFill/>
                        </a:ln>
                        <a:solidFill>
                          <a:schemeClr val="tx1"/>
                        </a:solidFill>
                        <a:effectLst/>
                        <a:latin typeface="Arial" pitchFamily="34" charset="0"/>
                      </a:endParaRPr>
                    </a:p>
                  </a:txBody>
                  <a:tcPr marL="101704" marR="101704"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dk1"/>
                          </a:solidFill>
                          <a:effectLst/>
                          <a:latin typeface="+mn-lt"/>
                        </a:rPr>
                        <a:t>.40</a:t>
                      </a:r>
                      <a:endParaRPr kumimoji="0" lang="en-US" sz="2000" b="0" i="0" u="none" strike="noStrike" cap="none" normalizeH="0" baseline="0" dirty="0">
                        <a:ln>
                          <a:noFill/>
                        </a:ln>
                        <a:solidFill>
                          <a:schemeClr val="tx1"/>
                        </a:solidFill>
                        <a:effectLst/>
                        <a:latin typeface="Arial" pitchFamily="34" charset="0"/>
                      </a:endParaRPr>
                    </a:p>
                  </a:txBody>
                  <a:tcPr marL="101704" marR="101704" horzOverflow="overflow"/>
                </a:tc>
                <a:extLst>
                  <a:ext uri="{0D108BD9-81ED-4DB2-BD59-A6C34878D82A}">
                    <a16:rowId xmlns:a16="http://schemas.microsoft.com/office/drawing/2014/main" val="10003"/>
                  </a:ext>
                </a:extLst>
              </a:tr>
              <a:tr h="39188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34" charset="0"/>
                      </a:endParaRPr>
                    </a:p>
                  </a:txBody>
                  <a:tcPr marL="101704" marR="101704"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34" charset="0"/>
                      </a:endParaRPr>
                    </a:p>
                  </a:txBody>
                  <a:tcPr marL="101704" marR="101704" horzOverflow="overflow"/>
                </a:tc>
                <a:extLst>
                  <a:ext uri="{0D108BD9-81ED-4DB2-BD59-A6C34878D82A}">
                    <a16:rowId xmlns:a16="http://schemas.microsoft.com/office/drawing/2014/main" val="10004"/>
                  </a:ext>
                </a:extLst>
              </a:tr>
            </a:tbl>
          </a:graphicData>
        </a:graphic>
      </p:graphicFrame>
      <p:sp>
        <p:nvSpPr>
          <p:cNvPr id="6" name="Rectangle 5" descr="A rectangle highlights grade one with an R O I of one point eight for word identification fluency, the measure we are using to monitor Andrew's progress."/>
          <p:cNvSpPr/>
          <p:nvPr/>
        </p:nvSpPr>
        <p:spPr>
          <a:xfrm>
            <a:off x="701282" y="4161897"/>
            <a:ext cx="3161527" cy="428243"/>
          </a:xfrm>
          <a:prstGeom prst="rect">
            <a:avLst/>
          </a:prstGeom>
          <a:noFill/>
          <a:ln w="76200">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rgbClr val="FFFFFF"/>
              </a:solidFill>
            </a:endParaRPr>
          </a:p>
        </p:txBody>
      </p:sp>
      <p:sp>
        <p:nvSpPr>
          <p:cNvPr id="4" name="Slide Number Placeholder 3"/>
          <p:cNvSpPr>
            <a:spLocks noGrp="1"/>
          </p:cNvSpPr>
          <p:nvPr>
            <p:ph type="sldNum" sz="quarter" idx="10"/>
          </p:nvPr>
        </p:nvSpPr>
        <p:spPr/>
        <p:txBody>
          <a:bodyPr/>
          <a:lstStyle/>
          <a:p>
            <a:fld id="{4DBB3109-6B36-4C42-ABE5-993D6B0A452A}" type="slidenum">
              <a:rPr lang="en-US" smtClean="0">
                <a:solidFill>
                  <a:srgbClr val="FFFFFF">
                    <a:lumMod val="75000"/>
                  </a:srgbClr>
                </a:solidFill>
              </a:rPr>
              <a:pPr/>
              <a:t>53</a:t>
            </a:fld>
            <a:endParaRPr lang="en-US" dirty="0">
              <a:solidFill>
                <a:srgbClr val="FFFFFF">
                  <a:lumMod val="75000"/>
                </a:srgbClr>
              </a:solidFill>
            </a:endParaRPr>
          </a:p>
        </p:txBody>
      </p:sp>
      <p:sp>
        <p:nvSpPr>
          <p:cNvPr id="2" name="TextBox 1"/>
          <p:cNvSpPr txBox="1"/>
          <p:nvPr/>
        </p:nvSpPr>
        <p:spPr>
          <a:xfrm>
            <a:off x="4781176" y="1983606"/>
            <a:ext cx="4362823" cy="3046988"/>
          </a:xfrm>
          <a:prstGeom prst="rect">
            <a:avLst/>
          </a:prstGeom>
          <a:noFill/>
        </p:spPr>
        <p:txBody>
          <a:bodyPr wrap="square" rtlCol="0">
            <a:spAutoFit/>
          </a:bodyPr>
          <a:lstStyle/>
          <a:p>
            <a:r>
              <a:rPr lang="en-US" dirty="0">
                <a:solidFill>
                  <a:schemeClr val="accent5">
                    <a:lumMod val="75000"/>
                  </a:schemeClr>
                </a:solidFill>
              </a:rPr>
              <a:t>Baseline M-Comp score</a:t>
            </a:r>
          </a:p>
          <a:p>
            <a:r>
              <a:rPr lang="en-US" dirty="0">
                <a:solidFill>
                  <a:schemeClr val="accent5">
                    <a:lumMod val="75000"/>
                  </a:schemeClr>
                </a:solidFill>
              </a:rPr>
              <a:t> </a:t>
            </a:r>
            <a:r>
              <a:rPr lang="en-US" dirty="0">
                <a:solidFill>
                  <a:schemeClr val="tx2"/>
                </a:solidFill>
              </a:rPr>
              <a:t>(mean of three scores) </a:t>
            </a:r>
          </a:p>
          <a:p>
            <a:r>
              <a:rPr lang="en-US" dirty="0">
                <a:solidFill>
                  <a:schemeClr val="tx2"/>
                </a:solidFill>
              </a:rPr>
              <a:t> (18 + 20 + 15) ÷ 3 = </a:t>
            </a:r>
            <a:r>
              <a:rPr lang="en-US" dirty="0">
                <a:solidFill>
                  <a:schemeClr val="accent2"/>
                </a:solidFill>
              </a:rPr>
              <a:t>17.6</a:t>
            </a:r>
          </a:p>
          <a:p>
            <a:endParaRPr lang="en-US" dirty="0">
              <a:solidFill>
                <a:schemeClr val="accent5">
                  <a:lumMod val="50000"/>
                </a:schemeClr>
              </a:solidFill>
            </a:endParaRPr>
          </a:p>
          <a:p>
            <a:pPr marL="342900" indent="-342900">
              <a:buFont typeface="Arial" panose="020B0604020202020204" pitchFamily="34" charset="0"/>
              <a:buChar char="•"/>
            </a:pPr>
            <a:r>
              <a:rPr lang="en-US" dirty="0">
                <a:solidFill>
                  <a:schemeClr val="accent3"/>
                </a:solidFill>
              </a:rPr>
              <a:t>0.60 </a:t>
            </a:r>
            <a:r>
              <a:rPr lang="en-US" dirty="0">
                <a:solidFill>
                  <a:schemeClr val="tx2"/>
                </a:solidFill>
              </a:rPr>
              <a:t>× </a:t>
            </a:r>
            <a:r>
              <a:rPr lang="en-US" dirty="0">
                <a:solidFill>
                  <a:srgbClr val="00B0F0"/>
                </a:solidFill>
              </a:rPr>
              <a:t>24</a:t>
            </a:r>
            <a:r>
              <a:rPr lang="en-US" dirty="0">
                <a:solidFill>
                  <a:schemeClr val="tx2"/>
                </a:solidFill>
              </a:rPr>
              <a:t> = 14.4</a:t>
            </a:r>
          </a:p>
          <a:p>
            <a:pPr marL="342900" indent="-342900">
              <a:buFont typeface="Arial" panose="020B0604020202020204" pitchFamily="34" charset="0"/>
              <a:buChar char="•"/>
            </a:pPr>
            <a:r>
              <a:rPr lang="en-US" dirty="0">
                <a:solidFill>
                  <a:schemeClr val="tx2"/>
                </a:solidFill>
              </a:rPr>
              <a:t>14.4 + </a:t>
            </a:r>
            <a:r>
              <a:rPr lang="en-US" dirty="0">
                <a:solidFill>
                  <a:schemeClr val="accent2"/>
                </a:solidFill>
              </a:rPr>
              <a:t>17.6</a:t>
            </a:r>
            <a:r>
              <a:rPr lang="en-US" dirty="0">
                <a:solidFill>
                  <a:schemeClr val="tx2"/>
                </a:solidFill>
              </a:rPr>
              <a:t> = 32</a:t>
            </a:r>
          </a:p>
          <a:p>
            <a:pPr marL="342900" indent="-342900">
              <a:buFont typeface="Arial" panose="020B0604020202020204" pitchFamily="34" charset="0"/>
              <a:buChar char="•"/>
            </a:pPr>
            <a:endParaRPr lang="en-US" b="1" dirty="0">
              <a:solidFill>
                <a:schemeClr val="tx2"/>
              </a:solidFill>
            </a:endParaRPr>
          </a:p>
          <a:p>
            <a:pPr marL="342900" indent="-342900">
              <a:buFont typeface="Arial" panose="020B0604020202020204" pitchFamily="34" charset="0"/>
              <a:buChar char="•"/>
            </a:pPr>
            <a:r>
              <a:rPr lang="en-US" b="1" dirty="0">
                <a:solidFill>
                  <a:schemeClr val="tx2"/>
                </a:solidFill>
              </a:rPr>
              <a:t>Goal = 32</a:t>
            </a:r>
          </a:p>
        </p:txBody>
      </p:sp>
    </p:spTree>
    <p:extLst>
      <p:ext uri="{BB962C8B-B14F-4D97-AF65-F5344CB8AC3E}">
        <p14:creationId xmlns:p14="http://schemas.microsoft.com/office/powerpoint/2010/main" val="388575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390090"/>
            <a:ext cx="8224837" cy="984885"/>
          </a:xfrm>
        </p:spPr>
        <p:txBody>
          <a:bodyPr/>
          <a:lstStyle/>
          <a:p>
            <a:r>
              <a:rPr lang="en-US" dirty="0"/>
              <a:t>Andrew Option #3: </a:t>
            </a:r>
            <a:br>
              <a:rPr lang="en-US" dirty="0"/>
            </a:br>
            <a:r>
              <a:rPr lang="en-US" dirty="0"/>
              <a:t>Intra-individual Framework</a:t>
            </a:r>
          </a:p>
        </p:txBody>
      </p:sp>
      <p:sp>
        <p:nvSpPr>
          <p:cNvPr id="4" name="Slide Number Placeholder 3"/>
          <p:cNvSpPr>
            <a:spLocks noGrp="1"/>
          </p:cNvSpPr>
          <p:nvPr>
            <p:ph type="sldNum" sz="quarter" idx="10"/>
          </p:nvPr>
        </p:nvSpPr>
        <p:spPr/>
        <p:txBody>
          <a:bodyPr/>
          <a:lstStyle/>
          <a:p>
            <a:fld id="{4DBB3109-6B36-4C42-ABE5-993D6B0A452A}" type="slidenum">
              <a:rPr lang="en-US" smtClean="0">
                <a:solidFill>
                  <a:srgbClr val="FFFFFF">
                    <a:lumMod val="75000"/>
                  </a:srgbClr>
                </a:solidFill>
              </a:rPr>
              <a:pPr/>
              <a:t>54</a:t>
            </a:fld>
            <a:endParaRPr lang="en-US" dirty="0">
              <a:solidFill>
                <a:srgbClr val="FFFFFF">
                  <a:lumMod val="75000"/>
                </a:srgbClr>
              </a:solidFill>
            </a:endParaRPr>
          </a:p>
        </p:txBody>
      </p:sp>
      <p:sp>
        <p:nvSpPr>
          <p:cNvPr id="3" name="TextBox 2"/>
          <p:cNvSpPr txBox="1"/>
          <p:nvPr/>
        </p:nvSpPr>
        <p:spPr>
          <a:xfrm>
            <a:off x="343647" y="2611135"/>
            <a:ext cx="8702817" cy="3262432"/>
          </a:xfrm>
          <a:prstGeom prst="rect">
            <a:avLst/>
          </a:prstGeom>
          <a:noFill/>
        </p:spPr>
        <p:txBody>
          <a:bodyPr wrap="square" numCol="2" rtlCol="0">
            <a:spAutoFit/>
          </a:bodyPr>
          <a:lstStyle/>
          <a:p>
            <a:pPr marL="0" lvl="1"/>
            <a:endParaRPr lang="en-US" sz="2000" dirty="0">
              <a:solidFill>
                <a:schemeClr val="accent4"/>
              </a:solidFill>
            </a:endParaRPr>
          </a:p>
          <a:p>
            <a:pPr marL="342900" lvl="1" indent="-342900">
              <a:buFont typeface="Arial" panose="020B0604020202020204" pitchFamily="34" charset="0"/>
              <a:buChar char="•"/>
            </a:pPr>
            <a:r>
              <a:rPr lang="en-US" sz="2000" dirty="0">
                <a:solidFill>
                  <a:schemeClr val="accent2"/>
                </a:solidFill>
              </a:rPr>
              <a:t>First Median =  </a:t>
            </a:r>
          </a:p>
          <a:p>
            <a:pPr marL="342900" lvl="1" indent="-342900"/>
            <a:r>
              <a:rPr lang="en-US" sz="2000" dirty="0">
                <a:solidFill>
                  <a:schemeClr val="accent2"/>
                </a:solidFill>
              </a:rPr>
              <a:t>	(18, 20, 15) = 18</a:t>
            </a:r>
          </a:p>
          <a:p>
            <a:pPr marL="342900" lvl="1" indent="-342900">
              <a:buFont typeface="Arial" panose="020B0604020202020204" pitchFamily="34" charset="0"/>
              <a:buChar char="•"/>
            </a:pPr>
            <a:endParaRPr lang="en-US" sz="2000" dirty="0">
              <a:solidFill>
                <a:schemeClr val="tx2"/>
              </a:solidFill>
            </a:endParaRPr>
          </a:p>
          <a:p>
            <a:pPr marL="342900" lvl="1" indent="-342900">
              <a:buFont typeface="Arial" panose="020B0604020202020204" pitchFamily="34" charset="0"/>
              <a:buChar char="•"/>
            </a:pPr>
            <a:r>
              <a:rPr lang="en-US" sz="1800" dirty="0">
                <a:solidFill>
                  <a:schemeClr val="accent3"/>
                </a:solidFill>
              </a:rPr>
              <a:t>Second Median =</a:t>
            </a:r>
          </a:p>
          <a:p>
            <a:pPr marL="342900" lvl="1" indent="-342900"/>
            <a:r>
              <a:rPr lang="en-US" sz="1800" dirty="0">
                <a:solidFill>
                  <a:schemeClr val="accent3"/>
                </a:solidFill>
              </a:rPr>
              <a:t>	(16,19, 20, 19) = 19</a:t>
            </a:r>
          </a:p>
          <a:p>
            <a:pPr marL="342900" lvl="1" indent="-342900">
              <a:buFont typeface="Arial" panose="020B0604020202020204" pitchFamily="34" charset="0"/>
              <a:buChar char="•"/>
            </a:pPr>
            <a:endParaRPr lang="en-US" sz="1800" dirty="0">
              <a:solidFill>
                <a:schemeClr val="accent3"/>
              </a:solidFill>
            </a:endParaRPr>
          </a:p>
          <a:p>
            <a:pPr marL="342900" lvl="1" indent="-342900">
              <a:buFont typeface="Arial" panose="020B0604020202020204" pitchFamily="34" charset="0"/>
              <a:buChar char="•"/>
            </a:pPr>
            <a:r>
              <a:rPr lang="en-US" sz="1800" dirty="0">
                <a:solidFill>
                  <a:srgbClr val="800000"/>
                </a:solidFill>
              </a:rPr>
              <a:t>Baseline (</a:t>
            </a:r>
            <a:r>
              <a:rPr lang="en-US" sz="1800" b="1" i="1" dirty="0">
                <a:solidFill>
                  <a:srgbClr val="800000"/>
                </a:solidFill>
              </a:rPr>
              <a:t>recent </a:t>
            </a:r>
            <a:r>
              <a:rPr lang="en-US" sz="1800" dirty="0">
                <a:solidFill>
                  <a:srgbClr val="800000"/>
                </a:solidFill>
              </a:rPr>
              <a:t>3) = 19.3</a:t>
            </a:r>
          </a:p>
          <a:p>
            <a:pPr marL="0" lvl="1"/>
            <a:r>
              <a:rPr lang="en-US" sz="1800" dirty="0">
                <a:solidFill>
                  <a:schemeClr val="accent3"/>
                </a:solidFill>
              </a:rPr>
              <a:t> </a:t>
            </a:r>
          </a:p>
          <a:p>
            <a:pPr marL="342900" lvl="1" indent="-342900">
              <a:buFont typeface="Arial" panose="020B0604020202020204" pitchFamily="34" charset="0"/>
              <a:buChar char="•"/>
            </a:pPr>
            <a:endParaRPr lang="en-US" sz="1800" dirty="0">
              <a:solidFill>
                <a:schemeClr val="accent3"/>
              </a:solidFill>
            </a:endParaRPr>
          </a:p>
          <a:p>
            <a:pPr marL="342900" lvl="1" indent="-342900">
              <a:buFont typeface="Arial" panose="020B0604020202020204" pitchFamily="34" charset="0"/>
              <a:buChar char="•"/>
            </a:pPr>
            <a:endParaRPr lang="en-US" sz="1800" dirty="0">
              <a:solidFill>
                <a:schemeClr val="accent3"/>
              </a:solidFill>
            </a:endParaRPr>
          </a:p>
          <a:p>
            <a:pPr marL="342900" indent="-342900">
              <a:buFont typeface="Arial" panose="020B0604020202020204" pitchFamily="34" charset="0"/>
              <a:buChar char="•"/>
            </a:pPr>
            <a:r>
              <a:rPr lang="en-US" dirty="0">
                <a:solidFill>
                  <a:schemeClr val="accent1"/>
                </a:solidFill>
              </a:rPr>
              <a:t>SROI</a:t>
            </a:r>
            <a:r>
              <a:rPr lang="en-US" dirty="0"/>
              <a:t> </a:t>
            </a:r>
            <a:r>
              <a:rPr lang="en-US" dirty="0">
                <a:solidFill>
                  <a:schemeClr val="tx2"/>
                </a:solidFill>
              </a:rPr>
              <a:t>= (</a:t>
            </a:r>
            <a:r>
              <a:rPr lang="en-US" dirty="0">
                <a:solidFill>
                  <a:schemeClr val="accent3">
                    <a:lumMod val="75000"/>
                  </a:schemeClr>
                </a:solidFill>
              </a:rPr>
              <a:t>19</a:t>
            </a:r>
            <a:r>
              <a:rPr lang="en-US" dirty="0">
                <a:solidFill>
                  <a:schemeClr val="tx2"/>
                </a:solidFill>
              </a:rPr>
              <a:t> – </a:t>
            </a:r>
            <a:r>
              <a:rPr lang="en-US" dirty="0">
                <a:solidFill>
                  <a:schemeClr val="accent2"/>
                </a:solidFill>
              </a:rPr>
              <a:t>18</a:t>
            </a:r>
            <a:r>
              <a:rPr lang="en-US" dirty="0">
                <a:solidFill>
                  <a:schemeClr val="tx2"/>
                </a:solidFill>
              </a:rPr>
              <a:t>) ÷ 7 = </a:t>
            </a:r>
            <a:r>
              <a:rPr lang="en-US" dirty="0">
                <a:solidFill>
                  <a:schemeClr val="accent4">
                    <a:lumMod val="60000"/>
                    <a:lumOff val="40000"/>
                  </a:schemeClr>
                </a:solidFill>
              </a:rPr>
              <a:t>0.14</a:t>
            </a:r>
          </a:p>
          <a:p>
            <a:endParaRPr lang="en-US" dirty="0">
              <a:solidFill>
                <a:srgbClr val="92D050"/>
              </a:solidFill>
            </a:endParaRPr>
          </a:p>
          <a:p>
            <a:pPr marL="342900" indent="-342900">
              <a:buFont typeface="Arial" panose="020B0604020202020204" pitchFamily="34" charset="0"/>
              <a:buChar char="•"/>
            </a:pPr>
            <a:r>
              <a:rPr lang="en-US" dirty="0">
                <a:solidFill>
                  <a:srgbClr val="FDB813"/>
                </a:solidFill>
              </a:rPr>
              <a:t># Weeks</a:t>
            </a:r>
            <a:r>
              <a:rPr lang="en-US" dirty="0">
                <a:solidFill>
                  <a:schemeClr val="tx2"/>
                </a:solidFill>
              </a:rPr>
              <a:t> = </a:t>
            </a:r>
            <a:r>
              <a:rPr lang="en-US" dirty="0">
                <a:solidFill>
                  <a:srgbClr val="FDB813"/>
                </a:solidFill>
              </a:rPr>
              <a:t>24</a:t>
            </a:r>
          </a:p>
          <a:p>
            <a:endParaRPr lang="en-US" dirty="0">
              <a:solidFill>
                <a:schemeClr val="accent5">
                  <a:lumMod val="50000"/>
                </a:schemeClr>
              </a:solidFill>
            </a:endParaRPr>
          </a:p>
          <a:p>
            <a:pPr marL="342900" indent="-342900">
              <a:buFont typeface="Arial" panose="020B0604020202020204" pitchFamily="34" charset="0"/>
              <a:buChar char="•"/>
            </a:pPr>
            <a:r>
              <a:rPr lang="en-US" sz="2100" dirty="0">
                <a:solidFill>
                  <a:schemeClr val="accent4">
                    <a:lumMod val="60000"/>
                    <a:lumOff val="40000"/>
                  </a:schemeClr>
                </a:solidFill>
              </a:rPr>
              <a:t>0.14 </a:t>
            </a:r>
            <a:r>
              <a:rPr lang="en-US" sz="2100" dirty="0">
                <a:solidFill>
                  <a:schemeClr val="tx2"/>
                </a:solidFill>
              </a:rPr>
              <a:t>× </a:t>
            </a:r>
            <a:r>
              <a:rPr lang="en-US" sz="2100" dirty="0">
                <a:solidFill>
                  <a:srgbClr val="00B0F0"/>
                </a:solidFill>
              </a:rPr>
              <a:t>1.5 </a:t>
            </a:r>
            <a:r>
              <a:rPr lang="en-US" sz="2100" dirty="0">
                <a:solidFill>
                  <a:schemeClr val="tx2"/>
                </a:solidFill>
              </a:rPr>
              <a:t>× </a:t>
            </a:r>
            <a:r>
              <a:rPr lang="en-US" sz="2100" dirty="0">
                <a:solidFill>
                  <a:srgbClr val="FDB813"/>
                </a:solidFill>
              </a:rPr>
              <a:t>24</a:t>
            </a:r>
            <a:r>
              <a:rPr lang="en-US" sz="2100" dirty="0"/>
              <a:t> </a:t>
            </a:r>
            <a:r>
              <a:rPr lang="en-US" sz="2100" dirty="0">
                <a:solidFill>
                  <a:schemeClr val="tx2"/>
                </a:solidFill>
              </a:rPr>
              <a:t>+ </a:t>
            </a:r>
            <a:r>
              <a:rPr lang="en-US" sz="2100" dirty="0">
                <a:solidFill>
                  <a:srgbClr val="800000"/>
                </a:solidFill>
              </a:rPr>
              <a:t>19.3</a:t>
            </a:r>
            <a:r>
              <a:rPr lang="en-US" sz="2100" dirty="0">
                <a:solidFill>
                  <a:schemeClr val="tx2"/>
                </a:solidFill>
              </a:rPr>
              <a:t> = 24.34</a:t>
            </a:r>
          </a:p>
          <a:p>
            <a:endParaRPr lang="en-US" dirty="0">
              <a:solidFill>
                <a:schemeClr val="tx2"/>
              </a:solidFill>
            </a:endParaRPr>
          </a:p>
          <a:p>
            <a:pPr marL="342900" indent="-342900">
              <a:buFont typeface="Arial" panose="020B0604020202020204" pitchFamily="34" charset="0"/>
              <a:buChar char="•"/>
            </a:pPr>
            <a:r>
              <a:rPr lang="en-US" b="1" dirty="0">
                <a:solidFill>
                  <a:schemeClr val="tx2"/>
                </a:solidFill>
              </a:rPr>
              <a:t>Goal = 24.34 or 24.5</a:t>
            </a:r>
          </a:p>
        </p:txBody>
      </p:sp>
      <p:sp>
        <p:nvSpPr>
          <p:cNvPr id="6" name="TextBox 5"/>
          <p:cNvSpPr txBox="1"/>
          <p:nvPr/>
        </p:nvSpPr>
        <p:spPr>
          <a:xfrm>
            <a:off x="168078" y="1568610"/>
            <a:ext cx="7488883" cy="830997"/>
          </a:xfrm>
          <a:prstGeom prst="rect">
            <a:avLst/>
          </a:prstGeom>
          <a:noFill/>
        </p:spPr>
        <p:txBody>
          <a:bodyPr wrap="square" rtlCol="0">
            <a:spAutoFit/>
          </a:bodyPr>
          <a:lstStyle/>
          <a:p>
            <a:pPr lvl="1"/>
            <a:r>
              <a:rPr lang="en-US" dirty="0"/>
              <a:t>(Eight scores over 7 weeks) for the MCOMP are:</a:t>
            </a:r>
          </a:p>
          <a:p>
            <a:pPr lvl="1"/>
            <a:r>
              <a:rPr lang="en-US" dirty="0">
                <a:solidFill>
                  <a:srgbClr val="FF0000"/>
                </a:solidFill>
              </a:rPr>
              <a:t>18, 20, 15</a:t>
            </a:r>
            <a:r>
              <a:rPr lang="en-US" dirty="0">
                <a:solidFill>
                  <a:schemeClr val="accent2"/>
                </a:solidFill>
              </a:rPr>
              <a:t>, </a:t>
            </a:r>
            <a:r>
              <a:rPr lang="en-US" dirty="0">
                <a:solidFill>
                  <a:srgbClr val="800000"/>
                </a:solidFill>
              </a:rPr>
              <a:t>17, 16, 19, 20, 19</a:t>
            </a:r>
          </a:p>
        </p:txBody>
      </p:sp>
    </p:spTree>
    <p:extLst>
      <p:ext uri="{BB962C8B-B14F-4D97-AF65-F5344CB8AC3E}">
        <p14:creationId xmlns:p14="http://schemas.microsoft.com/office/powerpoint/2010/main" val="30806025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Choosing a Goal for Andrew</a:t>
            </a:r>
          </a:p>
        </p:txBody>
      </p:sp>
      <p:sp>
        <p:nvSpPr>
          <p:cNvPr id="3" name="Content Placeholder 2"/>
          <p:cNvSpPr>
            <a:spLocks noGrp="1"/>
          </p:cNvSpPr>
          <p:nvPr>
            <p:ph idx="1"/>
          </p:nvPr>
        </p:nvSpPr>
        <p:spPr>
          <a:noFill/>
        </p:spPr>
        <p:txBody>
          <a:bodyPr>
            <a:normAutofit/>
          </a:bodyPr>
          <a:lstStyle/>
          <a:p>
            <a:r>
              <a:rPr lang="en-US" sz="2400" dirty="0"/>
              <a:t>The three methods resulted in different M-COMP goals:</a:t>
            </a:r>
          </a:p>
          <a:p>
            <a:pPr marL="342900" lvl="0" indent="-342900">
              <a:buFont typeface="Arial" panose="020B0604020202020204" pitchFamily="34" charset="0"/>
              <a:buChar char="•"/>
            </a:pPr>
            <a:r>
              <a:rPr lang="en-US" sz="2000" dirty="0"/>
              <a:t>Benchmarking: 36 points (sixth grade)</a:t>
            </a:r>
          </a:p>
          <a:p>
            <a:pPr marL="342900" indent="-342900">
              <a:buFont typeface="Arial" panose="020B0604020202020204" pitchFamily="34" charset="0"/>
              <a:buChar char="•"/>
            </a:pPr>
            <a:r>
              <a:rPr lang="en-US" sz="2000" dirty="0"/>
              <a:t>ROI norms: 32 points</a:t>
            </a:r>
          </a:p>
          <a:p>
            <a:pPr marL="342900" indent="-342900">
              <a:buFont typeface="Arial" panose="020B0604020202020204" pitchFamily="34" charset="0"/>
              <a:buChar char="•"/>
            </a:pPr>
            <a:r>
              <a:rPr lang="en-US" sz="2000" dirty="0"/>
              <a:t>Intra-individual framework: 24 points</a:t>
            </a:r>
          </a:p>
          <a:p>
            <a:endParaRPr lang="en-US" sz="2000" dirty="0"/>
          </a:p>
          <a:p>
            <a:r>
              <a:rPr lang="en-US" dirty="0"/>
              <a:t>Things to consider... </a:t>
            </a:r>
          </a:p>
          <a:p>
            <a:pPr marL="342900" indent="-342900">
              <a:buFont typeface="Arial" panose="020B0604020202020204" pitchFamily="34" charset="0"/>
              <a:buChar char="•"/>
            </a:pPr>
            <a:r>
              <a:rPr lang="en-US" sz="2000" dirty="0"/>
              <a:t>How does Andrew’s intra-individual norms compare to national or local norms for ROI?</a:t>
            </a:r>
          </a:p>
          <a:p>
            <a:pPr marL="342900" indent="-342900">
              <a:buFont typeface="Arial" panose="020B0604020202020204" pitchFamily="34" charset="0"/>
              <a:buChar char="•"/>
            </a:pPr>
            <a:r>
              <a:rPr lang="en-US" sz="2000" dirty="0"/>
              <a:t>Do we know his history of mathematics growth in previous school years?</a:t>
            </a:r>
          </a:p>
          <a:p>
            <a:pPr marL="342900" indent="-342900">
              <a:buFont typeface="Arial" panose="020B0604020202020204" pitchFamily="34" charset="0"/>
              <a:buChar char="•"/>
            </a:pPr>
            <a:r>
              <a:rPr lang="en-US" sz="2000" dirty="0"/>
              <a:t>What goal is sufficiently ambitious? </a:t>
            </a:r>
          </a:p>
        </p:txBody>
      </p:sp>
      <p:sp>
        <p:nvSpPr>
          <p:cNvPr id="4" name="Slide Number Placeholder 3"/>
          <p:cNvSpPr>
            <a:spLocks noGrp="1"/>
          </p:cNvSpPr>
          <p:nvPr>
            <p:ph type="sldNum" sz="quarter" idx="10"/>
          </p:nvPr>
        </p:nvSpPr>
        <p:spPr/>
        <p:txBody>
          <a:bodyPr/>
          <a:lstStyle/>
          <a:p>
            <a:fld id="{4DBB3109-6B36-4C42-ABE5-993D6B0A452A}" type="slidenum">
              <a:rPr lang="en-US" smtClean="0">
                <a:solidFill>
                  <a:srgbClr val="FFFFFF">
                    <a:lumMod val="75000"/>
                  </a:srgbClr>
                </a:solidFill>
              </a:rPr>
              <a:pPr/>
              <a:t>55</a:t>
            </a:fld>
            <a:endParaRPr lang="en-US" dirty="0">
              <a:solidFill>
                <a:srgbClr val="FFFFFF">
                  <a:lumMod val="75000"/>
                </a:srgbClr>
              </a:solidFill>
            </a:endParaRPr>
          </a:p>
        </p:txBody>
      </p:sp>
    </p:spTree>
    <p:extLst>
      <p:ext uri="{BB962C8B-B14F-4D97-AF65-F5344CB8AC3E}">
        <p14:creationId xmlns:p14="http://schemas.microsoft.com/office/powerpoint/2010/main" val="22616850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Choosing an Option: National Norms</a:t>
            </a:r>
          </a:p>
        </p:txBody>
      </p:sp>
      <p:sp>
        <p:nvSpPr>
          <p:cNvPr id="5" name="Content Placeholder 4"/>
          <p:cNvSpPr>
            <a:spLocks noGrp="1"/>
          </p:cNvSpPr>
          <p:nvPr>
            <p:ph idx="1"/>
          </p:nvPr>
        </p:nvSpPr>
        <p:spPr>
          <a:xfrm>
            <a:off x="687527" y="1607853"/>
            <a:ext cx="3859422" cy="4726300"/>
          </a:xfrm>
        </p:spPr>
        <p:txBody>
          <a:bodyPr/>
          <a:lstStyle/>
          <a:p>
            <a:pPr marL="0" indent="0">
              <a:buNone/>
            </a:pPr>
            <a:r>
              <a:rPr lang="en-US" b="1" dirty="0"/>
              <a:t>Pros</a:t>
            </a:r>
          </a:p>
          <a:p>
            <a:r>
              <a:rPr lang="en-US" dirty="0"/>
              <a:t>Ambitious</a:t>
            </a:r>
          </a:p>
          <a:p>
            <a:r>
              <a:rPr lang="en-US" dirty="0"/>
              <a:t>Goal puts student on track to close achievement gap</a:t>
            </a:r>
          </a:p>
        </p:txBody>
      </p:sp>
      <p:sp>
        <p:nvSpPr>
          <p:cNvPr id="4" name="Slide Number Placeholder 3"/>
          <p:cNvSpPr>
            <a:spLocks noGrp="1"/>
          </p:cNvSpPr>
          <p:nvPr>
            <p:ph type="sldNum" sz="quarter" idx="10"/>
          </p:nvPr>
        </p:nvSpPr>
        <p:spPr/>
        <p:txBody>
          <a:bodyPr/>
          <a:lstStyle/>
          <a:p>
            <a:fld id="{4DBB3109-6B36-4C42-ABE5-993D6B0A452A}" type="slidenum">
              <a:rPr lang="en-US" smtClean="0">
                <a:solidFill>
                  <a:srgbClr val="FFFFFF">
                    <a:lumMod val="75000"/>
                  </a:srgbClr>
                </a:solidFill>
              </a:rPr>
              <a:pPr/>
              <a:t>56</a:t>
            </a:fld>
            <a:endParaRPr lang="en-US" dirty="0">
              <a:solidFill>
                <a:srgbClr val="FFFFFF">
                  <a:lumMod val="75000"/>
                </a:srgbClr>
              </a:solidFill>
            </a:endParaRPr>
          </a:p>
        </p:txBody>
      </p:sp>
      <p:sp>
        <p:nvSpPr>
          <p:cNvPr id="6" name="Content Placeholder 5"/>
          <p:cNvSpPr>
            <a:spLocks noGrp="1"/>
          </p:cNvSpPr>
          <p:nvPr>
            <p:ph idx="4294967295"/>
          </p:nvPr>
        </p:nvSpPr>
        <p:spPr>
          <a:xfrm>
            <a:off x="5172075" y="1607853"/>
            <a:ext cx="3971925" cy="3851275"/>
          </a:xfrm>
        </p:spPr>
        <p:txBody>
          <a:bodyPr/>
          <a:lstStyle/>
          <a:p>
            <a:pPr marL="0" indent="0">
              <a:buNone/>
            </a:pPr>
            <a:r>
              <a:rPr lang="en-US" b="1" dirty="0"/>
              <a:t>Cons</a:t>
            </a:r>
          </a:p>
          <a:p>
            <a:r>
              <a:rPr lang="en-US" dirty="0"/>
              <a:t>May be unrealistic if student is very far behind</a:t>
            </a:r>
          </a:p>
        </p:txBody>
      </p:sp>
      <p:sp>
        <p:nvSpPr>
          <p:cNvPr id="7" name="TextBox 6"/>
          <p:cNvSpPr txBox="1"/>
          <p:nvPr/>
        </p:nvSpPr>
        <p:spPr>
          <a:xfrm>
            <a:off x="1408677" y="4306344"/>
            <a:ext cx="6605745" cy="954107"/>
          </a:xfrm>
          <a:prstGeom prst="rect">
            <a:avLst/>
          </a:prstGeom>
          <a:solidFill>
            <a:schemeClr val="accent2"/>
          </a:solidFill>
        </p:spPr>
        <p:txBody>
          <a:bodyPr wrap="square" rtlCol="0">
            <a:spAutoFit/>
          </a:bodyPr>
          <a:lstStyle/>
          <a:p>
            <a:pPr algn="ctr"/>
            <a:r>
              <a:rPr lang="en-US" sz="2800" b="1" dirty="0">
                <a:solidFill>
                  <a:schemeClr val="bg1"/>
                </a:solidFill>
                <a:latin typeface="+mn-lt"/>
              </a:rPr>
              <a:t>Recommendation: </a:t>
            </a:r>
            <a:r>
              <a:rPr lang="en-US" sz="2800" dirty="0">
                <a:solidFill>
                  <a:schemeClr val="bg1"/>
                </a:solidFill>
                <a:latin typeface="+mn-lt"/>
              </a:rPr>
              <a:t>Use national norms if a student is close to grade level.</a:t>
            </a:r>
          </a:p>
        </p:txBody>
      </p:sp>
    </p:spTree>
    <p:extLst>
      <p:ext uri="{BB962C8B-B14F-4D97-AF65-F5344CB8AC3E}">
        <p14:creationId xmlns:p14="http://schemas.microsoft.com/office/powerpoint/2010/main" val="281015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Choosing an Option: ROI</a:t>
            </a:r>
          </a:p>
        </p:txBody>
      </p:sp>
      <p:sp>
        <p:nvSpPr>
          <p:cNvPr id="5" name="Content Placeholder 4"/>
          <p:cNvSpPr>
            <a:spLocks noGrp="1"/>
          </p:cNvSpPr>
          <p:nvPr>
            <p:ph idx="1"/>
          </p:nvPr>
        </p:nvSpPr>
        <p:spPr>
          <a:xfrm>
            <a:off x="687526" y="1607853"/>
            <a:ext cx="4185099" cy="4726300"/>
          </a:xfrm>
        </p:spPr>
        <p:txBody>
          <a:bodyPr/>
          <a:lstStyle/>
          <a:p>
            <a:pPr marL="0" indent="0">
              <a:buNone/>
            </a:pPr>
            <a:r>
              <a:rPr lang="en-US" b="1" dirty="0"/>
              <a:t>Pros</a:t>
            </a:r>
          </a:p>
          <a:p>
            <a:r>
              <a:rPr lang="en-US" dirty="0"/>
              <a:t>Fairly ambitious</a:t>
            </a:r>
          </a:p>
          <a:p>
            <a:pPr marL="0" indent="0">
              <a:buNone/>
            </a:pPr>
            <a:endParaRPr lang="en-US" dirty="0"/>
          </a:p>
          <a:p>
            <a:endParaRPr lang="en-US" dirty="0"/>
          </a:p>
        </p:txBody>
      </p:sp>
      <p:sp>
        <p:nvSpPr>
          <p:cNvPr id="4" name="Slide Number Placeholder 3"/>
          <p:cNvSpPr>
            <a:spLocks noGrp="1"/>
          </p:cNvSpPr>
          <p:nvPr>
            <p:ph type="sldNum" sz="quarter" idx="10"/>
          </p:nvPr>
        </p:nvSpPr>
        <p:spPr/>
        <p:txBody>
          <a:bodyPr/>
          <a:lstStyle/>
          <a:p>
            <a:fld id="{4DBB3109-6B36-4C42-ABE5-993D6B0A452A}" type="slidenum">
              <a:rPr>
                <a:solidFill>
                  <a:srgbClr val="FFFFFF">
                    <a:lumMod val="75000"/>
                  </a:srgbClr>
                </a:solidFill>
              </a:rPr>
              <a:pPr/>
              <a:t>57</a:t>
            </a:fld>
            <a:endParaRPr dirty="0">
              <a:solidFill>
                <a:srgbClr val="FFFFFF">
                  <a:lumMod val="75000"/>
                </a:srgbClr>
              </a:solidFill>
            </a:endParaRPr>
          </a:p>
        </p:txBody>
      </p:sp>
      <p:sp>
        <p:nvSpPr>
          <p:cNvPr id="6" name="Content Placeholder 5"/>
          <p:cNvSpPr>
            <a:spLocks noGrp="1"/>
          </p:cNvSpPr>
          <p:nvPr>
            <p:ph idx="4294967295"/>
          </p:nvPr>
        </p:nvSpPr>
        <p:spPr>
          <a:xfrm>
            <a:off x="5172076" y="1607853"/>
            <a:ext cx="3740150" cy="3851275"/>
          </a:xfrm>
        </p:spPr>
        <p:txBody>
          <a:bodyPr/>
          <a:lstStyle/>
          <a:p>
            <a:pPr marL="0" indent="0">
              <a:buNone/>
            </a:pPr>
            <a:r>
              <a:rPr lang="en-US" b="1" dirty="0"/>
              <a:t>Cons</a:t>
            </a:r>
          </a:p>
          <a:p>
            <a:r>
              <a:rPr lang="en-US" dirty="0"/>
              <a:t>May not close the gap with peers (may need higher-than-normal ROI to reach next benchmark) and may set unrealistic expectations</a:t>
            </a:r>
          </a:p>
        </p:txBody>
      </p:sp>
      <p:sp>
        <p:nvSpPr>
          <p:cNvPr id="7" name="TextBox 6"/>
          <p:cNvSpPr txBox="1"/>
          <p:nvPr/>
        </p:nvSpPr>
        <p:spPr>
          <a:xfrm>
            <a:off x="1176525" y="4579606"/>
            <a:ext cx="6605745" cy="1384995"/>
          </a:xfrm>
          <a:prstGeom prst="rect">
            <a:avLst/>
          </a:prstGeom>
          <a:solidFill>
            <a:schemeClr val="accent2"/>
          </a:solidFill>
        </p:spPr>
        <p:txBody>
          <a:bodyPr wrap="square" rtlCol="0">
            <a:spAutoFit/>
          </a:bodyPr>
          <a:lstStyle/>
          <a:p>
            <a:pPr algn="ctr"/>
            <a:r>
              <a:rPr lang="en-US" sz="2800" b="1" dirty="0">
                <a:solidFill>
                  <a:srgbClr val="FFFFFF"/>
                </a:solidFill>
                <a:latin typeface="+mn-lt"/>
              </a:rPr>
              <a:t>Recommendation: </a:t>
            </a:r>
            <a:r>
              <a:rPr lang="en-US" sz="2800" dirty="0">
                <a:solidFill>
                  <a:srgbClr val="FFFFFF"/>
                </a:solidFill>
                <a:latin typeface="+mn-lt"/>
              </a:rPr>
              <a:t>Use ROI if a student can learn at a typical rate but the benchmark is too high.</a:t>
            </a:r>
          </a:p>
        </p:txBody>
      </p:sp>
    </p:spTree>
    <p:extLst>
      <p:ext uri="{BB962C8B-B14F-4D97-AF65-F5344CB8AC3E}">
        <p14:creationId xmlns:p14="http://schemas.microsoft.com/office/powerpoint/2010/main" val="396421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Choosing an Option: </a:t>
            </a:r>
            <a:br>
              <a:rPr lang="en-US" dirty="0"/>
            </a:br>
            <a:r>
              <a:rPr lang="en-US" dirty="0"/>
              <a:t>Intra-individual Framework</a:t>
            </a:r>
          </a:p>
        </p:txBody>
      </p:sp>
      <p:sp>
        <p:nvSpPr>
          <p:cNvPr id="5" name="Content Placeholder 4"/>
          <p:cNvSpPr>
            <a:spLocks noGrp="1"/>
          </p:cNvSpPr>
          <p:nvPr>
            <p:ph idx="1"/>
          </p:nvPr>
        </p:nvSpPr>
        <p:spPr>
          <a:xfrm>
            <a:off x="687527" y="1607853"/>
            <a:ext cx="4773822" cy="4726300"/>
          </a:xfrm>
        </p:spPr>
        <p:txBody>
          <a:bodyPr/>
          <a:lstStyle/>
          <a:p>
            <a:pPr marL="0" indent="0">
              <a:buNone/>
            </a:pPr>
            <a:r>
              <a:rPr lang="en-US" b="1" dirty="0"/>
              <a:t>Pros </a:t>
            </a:r>
            <a:r>
              <a:rPr lang="en-US" dirty="0"/>
              <a:t>(may be appropriate if…)</a:t>
            </a:r>
          </a:p>
          <a:p>
            <a:r>
              <a:rPr lang="en-US" sz="2200" dirty="0"/>
              <a:t>Student is performing well below grade-level peers</a:t>
            </a:r>
          </a:p>
          <a:p>
            <a:r>
              <a:rPr lang="en-US" sz="2200" dirty="0"/>
              <a:t>ROI has been persistently very low</a:t>
            </a:r>
          </a:p>
          <a:p>
            <a:r>
              <a:rPr lang="en-US" sz="2200" dirty="0"/>
              <a:t>It is informed by the student’s prior performance </a:t>
            </a:r>
          </a:p>
        </p:txBody>
      </p:sp>
      <p:sp>
        <p:nvSpPr>
          <p:cNvPr id="4" name="Slide Number Placeholder 3"/>
          <p:cNvSpPr>
            <a:spLocks noGrp="1"/>
          </p:cNvSpPr>
          <p:nvPr>
            <p:ph type="sldNum" sz="quarter" idx="10"/>
          </p:nvPr>
        </p:nvSpPr>
        <p:spPr/>
        <p:txBody>
          <a:bodyPr/>
          <a:lstStyle/>
          <a:p>
            <a:fld id="{4DBB3109-6B36-4C42-ABE5-993D6B0A452A}" type="slidenum">
              <a:rPr>
                <a:solidFill>
                  <a:srgbClr val="FFFFFF">
                    <a:lumMod val="75000"/>
                  </a:srgbClr>
                </a:solidFill>
              </a:rPr>
              <a:pPr/>
              <a:t>58</a:t>
            </a:fld>
            <a:endParaRPr dirty="0">
              <a:solidFill>
                <a:srgbClr val="FFFFFF">
                  <a:lumMod val="75000"/>
                </a:srgbClr>
              </a:solidFill>
            </a:endParaRPr>
          </a:p>
        </p:txBody>
      </p:sp>
      <p:sp>
        <p:nvSpPr>
          <p:cNvPr id="6" name="Content Placeholder 5"/>
          <p:cNvSpPr>
            <a:spLocks noGrp="1"/>
          </p:cNvSpPr>
          <p:nvPr>
            <p:ph idx="4294967295"/>
          </p:nvPr>
        </p:nvSpPr>
        <p:spPr>
          <a:xfrm>
            <a:off x="6261100" y="1607853"/>
            <a:ext cx="2740025" cy="3851275"/>
          </a:xfrm>
        </p:spPr>
        <p:txBody>
          <a:bodyPr/>
          <a:lstStyle/>
          <a:p>
            <a:pPr marL="0" indent="0">
              <a:buNone/>
            </a:pPr>
            <a:r>
              <a:rPr lang="en-US" b="1" dirty="0"/>
              <a:t>Cons</a:t>
            </a:r>
          </a:p>
          <a:p>
            <a:r>
              <a:rPr lang="en-US" sz="2200" dirty="0"/>
              <a:t>May result in a lower rate of growth than the ROI or benchmark options; however, goals can always be raised</a:t>
            </a:r>
          </a:p>
          <a:p>
            <a:r>
              <a:rPr lang="en-US" sz="2200" dirty="0"/>
              <a:t>May not close the gap with peers</a:t>
            </a:r>
          </a:p>
        </p:txBody>
      </p:sp>
      <p:sp>
        <p:nvSpPr>
          <p:cNvPr id="7" name="TextBox 6"/>
          <p:cNvSpPr txBox="1"/>
          <p:nvPr/>
        </p:nvSpPr>
        <p:spPr>
          <a:xfrm>
            <a:off x="473410" y="4095985"/>
            <a:ext cx="5422565" cy="2308324"/>
          </a:xfrm>
          <a:prstGeom prst="rect">
            <a:avLst/>
          </a:prstGeom>
          <a:solidFill>
            <a:schemeClr val="accent2"/>
          </a:solidFill>
        </p:spPr>
        <p:txBody>
          <a:bodyPr wrap="square" rtlCol="0">
            <a:spAutoFit/>
          </a:bodyPr>
          <a:lstStyle/>
          <a:p>
            <a:r>
              <a:rPr lang="en-US" b="1" dirty="0">
                <a:solidFill>
                  <a:srgbClr val="FFFFFF"/>
                </a:solidFill>
                <a:latin typeface="+mn-lt"/>
              </a:rPr>
              <a:t>Recommendation:</a:t>
            </a:r>
          </a:p>
          <a:p>
            <a:pPr marL="342900" indent="-342900">
              <a:buFont typeface="Wingdings" charset="2"/>
              <a:buChar char="§"/>
            </a:pPr>
            <a:r>
              <a:rPr lang="en-US" dirty="0">
                <a:solidFill>
                  <a:srgbClr val="FFFFFF"/>
                </a:solidFill>
                <a:latin typeface="+mn-lt"/>
              </a:rPr>
              <a:t>Data or prior experience suggest other approaches unlikely to be appropriate or realistic.</a:t>
            </a:r>
          </a:p>
          <a:p>
            <a:pPr marL="342900" indent="-342900">
              <a:buFont typeface="Wingdings" charset="2"/>
              <a:buChar char="§"/>
            </a:pPr>
            <a:r>
              <a:rPr lang="en-US" dirty="0">
                <a:solidFill>
                  <a:srgbClr val="FFFFFF"/>
                </a:solidFill>
                <a:latin typeface="+mn-lt"/>
              </a:rPr>
              <a:t>Revisit data frequently, increasing goal if possible.</a:t>
            </a:r>
          </a:p>
        </p:txBody>
      </p:sp>
    </p:spTree>
    <p:extLst>
      <p:ext uri="{BB962C8B-B14F-4D97-AF65-F5344CB8AC3E}">
        <p14:creationId xmlns:p14="http://schemas.microsoft.com/office/powerpoint/2010/main" val="184650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Team Discussion:</a:t>
            </a:r>
            <a:br>
              <a:rPr lang="en-US" dirty="0"/>
            </a:br>
            <a:r>
              <a:rPr lang="en-US" dirty="0"/>
              <a:t>Andrew—Choosing a Goal</a:t>
            </a:r>
          </a:p>
        </p:txBody>
      </p:sp>
      <p:sp>
        <p:nvSpPr>
          <p:cNvPr id="2" name="Content Placeholder 1"/>
          <p:cNvSpPr>
            <a:spLocks noGrp="1"/>
          </p:cNvSpPr>
          <p:nvPr>
            <p:ph idx="1"/>
          </p:nvPr>
        </p:nvSpPr>
        <p:spPr/>
        <p:txBody>
          <a:bodyPr/>
          <a:lstStyle/>
          <a:p>
            <a:pPr marL="237744" indent="-237744"/>
            <a:r>
              <a:rPr lang="en-US" dirty="0"/>
              <a:t>Which framework should we use to develop a goal for Andrew?</a:t>
            </a:r>
          </a:p>
          <a:p>
            <a:pPr marL="237744" indent="-237744"/>
            <a:r>
              <a:rPr lang="en-US" dirty="0"/>
              <a:t>The intra-individual framework may be most appropriate for Andrew, but it may not be ambitious enough. </a:t>
            </a:r>
          </a:p>
          <a:p>
            <a:pPr marL="237744" indent="-237744"/>
            <a:r>
              <a:rPr lang="en-US" dirty="0"/>
              <a:t>If he exceeds his goal, it can be raised; Andrew’s teacher should watch this closely.</a:t>
            </a:r>
          </a:p>
          <a:p>
            <a:endParaRPr lang="en-US" dirty="0"/>
          </a:p>
        </p:txBody>
      </p:sp>
      <p:sp>
        <p:nvSpPr>
          <p:cNvPr id="4" name="Slide Number Placeholder 3"/>
          <p:cNvSpPr>
            <a:spLocks noGrp="1"/>
          </p:cNvSpPr>
          <p:nvPr>
            <p:ph type="sldNum" sz="quarter" idx="10"/>
          </p:nvPr>
        </p:nvSpPr>
        <p:spPr/>
        <p:txBody>
          <a:bodyPr/>
          <a:lstStyle/>
          <a:p>
            <a:fld id="{4DBB3109-6B36-4C42-ABE5-993D6B0A452A}" type="slidenum">
              <a:rPr lang="en-US" smtClean="0">
                <a:solidFill>
                  <a:srgbClr val="FFFFFF">
                    <a:lumMod val="75000"/>
                  </a:srgbClr>
                </a:solidFill>
              </a:rPr>
              <a:pPr/>
              <a:t>59</a:t>
            </a:fld>
            <a:endParaRPr lang="en-US" dirty="0">
              <a:solidFill>
                <a:srgbClr val="FFFFFF">
                  <a:lumMod val="75000"/>
                </a:srgbClr>
              </a:solidFill>
            </a:endParaRPr>
          </a:p>
        </p:txBody>
      </p:sp>
    </p:spTree>
    <p:extLst>
      <p:ext uri="{BB962C8B-B14F-4D97-AF65-F5344CB8AC3E}">
        <p14:creationId xmlns:p14="http://schemas.microsoft.com/office/powerpoint/2010/main" val="3254609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p:txBody>
          <a:bodyPr/>
          <a:lstStyle/>
          <a:p>
            <a:r>
              <a:rPr lang="en-US" dirty="0"/>
              <a:t>Formative or Summative?</a:t>
            </a:r>
          </a:p>
        </p:txBody>
      </p:sp>
      <p:sp>
        <p:nvSpPr>
          <p:cNvPr id="9218" name="Content Placeholder 2"/>
          <p:cNvSpPr>
            <a:spLocks noGrp="1"/>
          </p:cNvSpPr>
          <p:nvPr>
            <p:ph idx="1"/>
          </p:nvPr>
        </p:nvSpPr>
        <p:spPr/>
        <p:txBody>
          <a:bodyPr/>
          <a:lstStyle/>
          <a:p>
            <a:r>
              <a:rPr lang="en-US" dirty="0"/>
              <a:t>Educational researcher Robert Stake used the following analogy to explain the difference between formative and summative assessment:</a:t>
            </a:r>
          </a:p>
          <a:p>
            <a:endParaRPr lang="en-US" dirty="0"/>
          </a:p>
          <a:p>
            <a:pPr algn="ctr"/>
            <a:r>
              <a:rPr lang="en-US" b="1" dirty="0"/>
              <a:t>“When the cook tastes the soup, that’s formative. </a:t>
            </a:r>
            <a:br>
              <a:rPr lang="en-US" b="1" dirty="0"/>
            </a:br>
            <a:r>
              <a:rPr lang="en-US" b="1" dirty="0"/>
              <a:t>When the guests taste the soup, that’s summative.”</a:t>
            </a:r>
          </a:p>
        </p:txBody>
      </p:sp>
      <p:sp>
        <p:nvSpPr>
          <p:cNvPr id="3" name="Slide Number Placeholder 2"/>
          <p:cNvSpPr>
            <a:spLocks noGrp="1"/>
          </p:cNvSpPr>
          <p:nvPr>
            <p:ph type="sldNum" sz="quarter" idx="10"/>
          </p:nvPr>
        </p:nvSpPr>
        <p:spPr/>
        <p:txBody>
          <a:bodyPr/>
          <a:lstStyle/>
          <a:p>
            <a:pPr algn="r"/>
            <a:fld id="{F3477EC8-074D-41C4-94AE-E9EA7CEEA348}" type="slidenum">
              <a:rPr>
                <a:solidFill>
                  <a:srgbClr val="FFFFFF">
                    <a:lumMod val="75000"/>
                  </a:srgbClr>
                </a:solidFill>
              </a:rPr>
              <a:pPr algn="r"/>
              <a:t>6</a:t>
            </a:fld>
            <a:endParaRPr dirty="0">
              <a:solidFill>
                <a:srgbClr val="FFFFFF">
                  <a:lumMod val="75000"/>
                </a:srgbClr>
              </a:solidFill>
            </a:endParaRPr>
          </a:p>
        </p:txBody>
      </p:sp>
      <p:sp>
        <p:nvSpPr>
          <p:cNvPr id="4" name="Rectangle 3"/>
          <p:cNvSpPr/>
          <p:nvPr/>
        </p:nvSpPr>
        <p:spPr>
          <a:xfrm>
            <a:off x="6732349" y="5369868"/>
            <a:ext cx="2260455" cy="338554"/>
          </a:xfrm>
          <a:prstGeom prst="rect">
            <a:avLst/>
          </a:prstGeom>
        </p:spPr>
        <p:txBody>
          <a:bodyPr wrap="none">
            <a:spAutoFit/>
          </a:bodyPr>
          <a:lstStyle/>
          <a:p>
            <a:r>
              <a:rPr lang="en-US" sz="1600" dirty="0">
                <a:solidFill>
                  <a:schemeClr val="tx2">
                    <a:lumMod val="75000"/>
                  </a:schemeClr>
                </a:solidFill>
              </a:rPr>
              <a:t>(Scriven, 1991, p. 169)</a:t>
            </a:r>
          </a:p>
        </p:txBody>
      </p:sp>
    </p:spTree>
    <p:extLst>
      <p:ext uri="{BB962C8B-B14F-4D97-AF65-F5344CB8AC3E}">
        <p14:creationId xmlns:p14="http://schemas.microsoft.com/office/powerpoint/2010/main" val="25340282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687526" y="1619728"/>
            <a:ext cx="8224699" cy="4000021"/>
          </a:xfrm>
          <a:solidFill>
            <a:schemeClr val="bg1"/>
          </a:solidFill>
        </p:spPr>
        <p:txBody>
          <a:bodyPr/>
          <a:lstStyle/>
          <a:p>
            <a:pPr marL="0" indent="0">
              <a:buFontTx/>
              <a:buNone/>
            </a:pPr>
            <a:r>
              <a:rPr lang="en-US" sz="2000" b="1" dirty="0"/>
              <a:t>Take 5:</a:t>
            </a:r>
            <a:r>
              <a:rPr lang="en-US" sz="2000" dirty="0"/>
              <a:t> Given what you know about Andrew, work individually or as a group and write a statement of present level of academic achievement and functional performance (PLAAFP) that could be used for an IEP. </a:t>
            </a:r>
          </a:p>
          <a:p>
            <a:pPr marL="0" indent="0">
              <a:buFontTx/>
              <a:buNone/>
            </a:pPr>
            <a:endParaRPr lang="en-US" sz="2000" dirty="0"/>
          </a:p>
          <a:p>
            <a:pPr marL="0" indent="0">
              <a:buFontTx/>
              <a:buNone/>
            </a:pPr>
            <a:r>
              <a:rPr lang="en-US" sz="2000" dirty="0"/>
              <a:t>It is important always to note that present levels should:</a:t>
            </a:r>
          </a:p>
          <a:p>
            <a:r>
              <a:rPr lang="en-US" sz="2000" dirty="0"/>
              <a:t>Describe the student’s needs. </a:t>
            </a:r>
          </a:p>
          <a:p>
            <a:r>
              <a:rPr lang="en-US" sz="2000" dirty="0"/>
              <a:t>Serve as a baseline to measure subsequent performance. </a:t>
            </a:r>
          </a:p>
          <a:p>
            <a:r>
              <a:rPr lang="en-US" sz="2000" dirty="0"/>
              <a:t>Inform annual goals. </a:t>
            </a:r>
          </a:p>
          <a:p>
            <a:endParaRPr lang="en-US" sz="2000" dirty="0"/>
          </a:p>
          <a:p>
            <a:pPr marL="0" indent="0">
              <a:buNone/>
            </a:pPr>
            <a:r>
              <a:rPr lang="en-US" sz="2000" b="1" dirty="0"/>
              <a:t>Sample PLAAFP:</a:t>
            </a:r>
            <a:r>
              <a:rPr lang="en-US" sz="2000" dirty="0"/>
              <a:t> Andrew currently scores an average of 18 points on the sixth-grade M-COMP. The grade-level benchmark is 36 points. </a:t>
            </a:r>
          </a:p>
          <a:p>
            <a:pPr marL="0" indent="0">
              <a:buNone/>
            </a:pPr>
            <a:endParaRPr lang="en-US" sz="2000" dirty="0"/>
          </a:p>
          <a:p>
            <a:pPr marL="0" indent="0">
              <a:buNone/>
            </a:pPr>
            <a:r>
              <a:rPr lang="en-US" sz="1800" dirty="0"/>
              <a:t>More on PLAAFP can be found at the </a:t>
            </a:r>
            <a:r>
              <a:rPr lang="en-US" sz="1800" b="1" dirty="0">
                <a:hlinkClick r:id="rId3"/>
              </a:rPr>
              <a:t>IRIS Center</a:t>
            </a:r>
            <a:r>
              <a:rPr lang="en-US" sz="1800" b="1" dirty="0"/>
              <a:t>.</a:t>
            </a:r>
          </a:p>
          <a:p>
            <a:pPr marL="0" indent="0">
              <a:buNone/>
            </a:pPr>
            <a:endParaRPr lang="en-US" sz="1800" dirty="0"/>
          </a:p>
          <a:p>
            <a:endParaRPr lang="en-US" sz="2200" dirty="0"/>
          </a:p>
          <a:p>
            <a:pPr marL="0" indent="0">
              <a:buFontTx/>
              <a:buNone/>
            </a:pPr>
            <a:endParaRPr lang="en-US" sz="2200" dirty="0"/>
          </a:p>
          <a:p>
            <a:pPr marL="0" indent="0">
              <a:buFontTx/>
              <a:buNone/>
            </a:pPr>
            <a:endParaRPr lang="en-US" sz="1800" dirty="0"/>
          </a:p>
          <a:p>
            <a:pPr marL="609600" indent="-609600">
              <a:lnSpc>
                <a:spcPct val="80000"/>
              </a:lnSpc>
              <a:buFontTx/>
              <a:buNone/>
            </a:pPr>
            <a:endParaRPr lang="en-US" sz="2200" dirty="0"/>
          </a:p>
        </p:txBody>
      </p:sp>
      <p:sp>
        <p:nvSpPr>
          <p:cNvPr id="2" name="Title 1"/>
          <p:cNvSpPr>
            <a:spLocks noGrp="1"/>
          </p:cNvSpPr>
          <p:nvPr>
            <p:ph type="title"/>
          </p:nvPr>
        </p:nvSpPr>
        <p:spPr>
          <a:xfrm>
            <a:off x="687526" y="745808"/>
            <a:ext cx="8224837" cy="492443"/>
          </a:xfrm>
        </p:spPr>
        <p:txBody>
          <a:bodyPr/>
          <a:lstStyle/>
          <a:p>
            <a:r>
              <a:rPr lang="en-US" dirty="0"/>
              <a:t>Andrew: Present Level of Performance </a:t>
            </a:r>
          </a:p>
        </p:txBody>
      </p:sp>
      <p:sp>
        <p:nvSpPr>
          <p:cNvPr id="3" name="Slide Number Placeholder 2"/>
          <p:cNvSpPr>
            <a:spLocks noGrp="1"/>
          </p:cNvSpPr>
          <p:nvPr>
            <p:ph type="sldNum" sz="quarter" idx="10"/>
          </p:nvPr>
        </p:nvSpPr>
        <p:spPr/>
        <p:txBody>
          <a:bodyPr/>
          <a:lstStyle/>
          <a:p>
            <a:fld id="{4DBB3109-6B36-4C42-ABE5-993D6B0A452A}" type="slidenum">
              <a:rPr lang="en-US" smtClean="0">
                <a:solidFill>
                  <a:srgbClr val="FFFFFF">
                    <a:lumMod val="75000"/>
                  </a:srgbClr>
                </a:solidFill>
              </a:rPr>
              <a:pPr/>
              <a:t>60</a:t>
            </a:fld>
            <a:endParaRPr lang="en-US" dirty="0">
              <a:solidFill>
                <a:srgbClr val="FFFFFF">
                  <a:lumMod val="75000"/>
                </a:srgbClr>
              </a:solidFill>
            </a:endParaRPr>
          </a:p>
        </p:txBody>
      </p:sp>
    </p:spTree>
    <p:extLst>
      <p:ext uri="{BB962C8B-B14F-4D97-AF65-F5344CB8AC3E}">
        <p14:creationId xmlns:p14="http://schemas.microsoft.com/office/powerpoint/2010/main" val="5452976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687456" y="1594879"/>
            <a:ext cx="8083706" cy="1834121"/>
          </a:xfrm>
          <a:solidFill>
            <a:schemeClr val="bg1"/>
          </a:solidFill>
        </p:spPr>
        <p:txBody>
          <a:bodyPr/>
          <a:lstStyle/>
          <a:p>
            <a:pPr marL="0" indent="0">
              <a:buFontTx/>
              <a:buNone/>
            </a:pPr>
            <a:r>
              <a:rPr lang="en-US" sz="2200" b="1" dirty="0"/>
              <a:t>IEP Goal</a:t>
            </a:r>
            <a:r>
              <a:rPr lang="en-US" sz="2200" dirty="0"/>
              <a:t>: </a:t>
            </a:r>
            <a:r>
              <a:rPr lang="en-US" dirty="0"/>
              <a:t>Andrew will improve his score on the M-Comp from an average of 18 points to a score of 32 points by the next reporting period. </a:t>
            </a:r>
          </a:p>
          <a:p>
            <a:pPr marL="609600" indent="-609600">
              <a:lnSpc>
                <a:spcPct val="80000"/>
              </a:lnSpc>
              <a:buFontTx/>
              <a:buNone/>
            </a:pPr>
            <a:endParaRPr lang="en-US" sz="1800" dirty="0"/>
          </a:p>
          <a:p>
            <a:pPr marL="609600" indent="-609600">
              <a:lnSpc>
                <a:spcPct val="80000"/>
              </a:lnSpc>
              <a:buFontTx/>
              <a:buNone/>
            </a:pPr>
            <a:r>
              <a:rPr lang="en-US" sz="2200" b="1" dirty="0"/>
              <a:t>Optional Short-Term Objectives</a:t>
            </a:r>
          </a:p>
          <a:p>
            <a:pPr marL="609600" indent="-609600">
              <a:lnSpc>
                <a:spcPct val="80000"/>
              </a:lnSpc>
              <a:buFontTx/>
              <a:buNone/>
            </a:pPr>
            <a:endParaRPr lang="en-US" sz="2200" dirty="0"/>
          </a:p>
        </p:txBody>
      </p:sp>
      <p:sp>
        <p:nvSpPr>
          <p:cNvPr id="2" name="Title 1"/>
          <p:cNvSpPr>
            <a:spLocks noGrp="1"/>
          </p:cNvSpPr>
          <p:nvPr>
            <p:ph type="title"/>
          </p:nvPr>
        </p:nvSpPr>
        <p:spPr>
          <a:xfrm>
            <a:off x="616856" y="792179"/>
            <a:ext cx="8224837" cy="984885"/>
          </a:xfrm>
        </p:spPr>
        <p:txBody>
          <a:bodyPr/>
          <a:lstStyle/>
          <a:p>
            <a:r>
              <a:rPr lang="en-US" dirty="0"/>
              <a:t>Andrew: Sample IEP Goal </a:t>
            </a:r>
            <a:br>
              <a:rPr lang="en-US" dirty="0"/>
            </a:br>
            <a:endParaRPr lang="en-US" dirty="0"/>
          </a:p>
        </p:txBody>
      </p:sp>
      <p:sp>
        <p:nvSpPr>
          <p:cNvPr id="3" name="Slide Number Placeholder 2"/>
          <p:cNvSpPr>
            <a:spLocks noGrp="1"/>
          </p:cNvSpPr>
          <p:nvPr>
            <p:ph type="sldNum" sz="quarter" idx="10"/>
          </p:nvPr>
        </p:nvSpPr>
        <p:spPr/>
        <p:txBody>
          <a:bodyPr/>
          <a:lstStyle/>
          <a:p>
            <a:fld id="{4DBB3109-6B36-4C42-ABE5-993D6B0A452A}" type="slidenum">
              <a:rPr lang="en-US" smtClean="0">
                <a:solidFill>
                  <a:srgbClr val="FFFFFF">
                    <a:lumMod val="75000"/>
                  </a:srgbClr>
                </a:solidFill>
              </a:rPr>
              <a:pPr/>
              <a:t>61</a:t>
            </a:fld>
            <a:endParaRPr lang="en-US" dirty="0">
              <a:solidFill>
                <a:srgbClr val="FFFFFF">
                  <a:lumMod val="75000"/>
                </a:srgbClr>
              </a:solidFill>
            </a:endParaRPr>
          </a:p>
        </p:txBody>
      </p:sp>
      <p:graphicFrame>
        <p:nvGraphicFramePr>
          <p:cNvPr id="5" name="Table 4" descr="A 4 by 3 tables lays out a possible pattern of growth for Andrew to reach his goal.  The column headers are timeframe, target score, and gain needed.  For the first timeframe, objective 1, Andrew needs to gain 8 correct words per minute from a baseline of 14 to reach a target score of 22.  To reach objective 2, which is 31, he needs to gain 9.  To reach the end of year target score of 40, he needs to gain 9 more."/>
          <p:cNvGraphicFramePr>
            <a:graphicFrameLocks noGrp="1"/>
          </p:cNvGraphicFramePr>
          <p:nvPr>
            <p:extLst>
              <p:ext uri="{D42A27DB-BD31-4B8C-83A1-F6EECF244321}">
                <p14:modId xmlns:p14="http://schemas.microsoft.com/office/powerpoint/2010/main" val="2773272495"/>
              </p:ext>
            </p:extLst>
          </p:nvPr>
        </p:nvGraphicFramePr>
        <p:xfrm>
          <a:off x="1612358" y="3429000"/>
          <a:ext cx="6233831" cy="2042160"/>
        </p:xfrm>
        <a:graphic>
          <a:graphicData uri="http://schemas.openxmlformats.org/drawingml/2006/table">
            <a:tbl>
              <a:tblPr firstRow="1" bandRow="1">
                <a:tableStyleId>{5C22544A-7EE6-4342-B048-85BDC9FD1C3A}</a:tableStyleId>
              </a:tblPr>
              <a:tblGrid>
                <a:gridCol w="1784397">
                  <a:extLst>
                    <a:ext uri="{9D8B030D-6E8A-4147-A177-3AD203B41FA5}">
                      <a16:colId xmlns:a16="http://schemas.microsoft.com/office/drawing/2014/main" val="20000"/>
                    </a:ext>
                  </a:extLst>
                </a:gridCol>
                <a:gridCol w="2032632">
                  <a:extLst>
                    <a:ext uri="{9D8B030D-6E8A-4147-A177-3AD203B41FA5}">
                      <a16:colId xmlns:a16="http://schemas.microsoft.com/office/drawing/2014/main" val="20001"/>
                    </a:ext>
                  </a:extLst>
                </a:gridCol>
                <a:gridCol w="2416802">
                  <a:extLst>
                    <a:ext uri="{9D8B030D-6E8A-4147-A177-3AD203B41FA5}">
                      <a16:colId xmlns:a16="http://schemas.microsoft.com/office/drawing/2014/main" val="20002"/>
                    </a:ext>
                  </a:extLst>
                </a:gridCol>
              </a:tblGrid>
              <a:tr h="0">
                <a:tc>
                  <a:txBody>
                    <a:bodyPr/>
                    <a:lstStyle/>
                    <a:p>
                      <a:r>
                        <a:rPr lang="en-US" sz="2200" dirty="0"/>
                        <a:t>Time Frame</a:t>
                      </a:r>
                    </a:p>
                  </a:txBody>
                  <a:tcPr/>
                </a:tc>
                <a:tc>
                  <a:txBody>
                    <a:bodyPr/>
                    <a:lstStyle/>
                    <a:p>
                      <a:pPr algn="ctr"/>
                      <a:r>
                        <a:rPr lang="en-US" sz="2200" dirty="0"/>
                        <a:t>Target</a:t>
                      </a:r>
                      <a:r>
                        <a:rPr lang="en-US" sz="2200" baseline="0" dirty="0"/>
                        <a:t> Score</a:t>
                      </a:r>
                      <a:endParaRPr lang="en-US" sz="2200" dirty="0"/>
                    </a:p>
                  </a:txBody>
                  <a:tcPr/>
                </a:tc>
                <a:tc>
                  <a:txBody>
                    <a:bodyPr/>
                    <a:lstStyle/>
                    <a:p>
                      <a:pPr algn="ctr"/>
                      <a:r>
                        <a:rPr lang="en-US" sz="2200" dirty="0"/>
                        <a:t>Gain Needed</a:t>
                      </a:r>
                    </a:p>
                  </a:txBody>
                  <a:tcPr/>
                </a:tc>
                <a:extLst>
                  <a:ext uri="{0D108BD9-81ED-4DB2-BD59-A6C34878D82A}">
                    <a16:rowId xmlns:a16="http://schemas.microsoft.com/office/drawing/2014/main" val="10000"/>
                  </a:ext>
                </a:extLst>
              </a:tr>
              <a:tr h="370840">
                <a:tc>
                  <a:txBody>
                    <a:bodyPr/>
                    <a:lstStyle/>
                    <a:p>
                      <a:r>
                        <a:rPr lang="en-US" sz="2200" dirty="0">
                          <a:solidFill>
                            <a:schemeClr val="tx2">
                              <a:lumMod val="75000"/>
                            </a:schemeClr>
                          </a:solidFill>
                        </a:rPr>
                        <a:t>Objective</a:t>
                      </a:r>
                      <a:r>
                        <a:rPr lang="en-US" sz="2200" baseline="0" dirty="0">
                          <a:solidFill>
                            <a:schemeClr val="tx2">
                              <a:lumMod val="75000"/>
                            </a:schemeClr>
                          </a:solidFill>
                        </a:rPr>
                        <a:t> 1</a:t>
                      </a:r>
                      <a:endParaRPr lang="en-US" sz="2200" dirty="0">
                        <a:solidFill>
                          <a:schemeClr val="tx2">
                            <a:lumMod val="75000"/>
                          </a:schemeClr>
                        </a:solidFill>
                      </a:endParaRPr>
                    </a:p>
                  </a:txBody>
                  <a:tcPr/>
                </a:tc>
                <a:tc>
                  <a:txBody>
                    <a:bodyPr/>
                    <a:lstStyle/>
                    <a:p>
                      <a:pPr algn="ctr"/>
                      <a:r>
                        <a:rPr lang="en-US" sz="2200" baseline="0" dirty="0">
                          <a:solidFill>
                            <a:schemeClr val="tx2">
                              <a:lumMod val="75000"/>
                            </a:schemeClr>
                          </a:solidFill>
                        </a:rPr>
                        <a:t>23 points</a:t>
                      </a:r>
                      <a:endParaRPr lang="en-US" sz="2200" dirty="0">
                        <a:solidFill>
                          <a:schemeClr val="tx2">
                            <a:lumMod val="75000"/>
                          </a:schemeClr>
                        </a:solidFill>
                      </a:endParaRPr>
                    </a:p>
                  </a:txBody>
                  <a:tcPr/>
                </a:tc>
                <a:tc>
                  <a:txBody>
                    <a:bodyPr/>
                    <a:lstStyle/>
                    <a:p>
                      <a:pPr algn="ctr"/>
                      <a:r>
                        <a:rPr lang="en-US" sz="2200" baseline="0" dirty="0">
                          <a:solidFill>
                            <a:schemeClr val="tx2">
                              <a:lumMod val="75000"/>
                            </a:schemeClr>
                          </a:solidFill>
                        </a:rPr>
                        <a:t>5 points</a:t>
                      </a:r>
                      <a:endParaRPr lang="en-US" sz="2200" dirty="0">
                        <a:solidFill>
                          <a:schemeClr val="tx2">
                            <a:lumMod val="75000"/>
                          </a:schemeClr>
                        </a:solidFill>
                      </a:endParaRPr>
                    </a:p>
                  </a:txBody>
                  <a:tcPr/>
                </a:tc>
                <a:extLst>
                  <a:ext uri="{0D108BD9-81ED-4DB2-BD59-A6C34878D82A}">
                    <a16:rowId xmlns:a16="http://schemas.microsoft.com/office/drawing/2014/main" val="10001"/>
                  </a:ext>
                </a:extLst>
              </a:tr>
              <a:tr h="370840">
                <a:tc>
                  <a:txBody>
                    <a:bodyPr/>
                    <a:lstStyle/>
                    <a:p>
                      <a:r>
                        <a:rPr lang="en-US" sz="2200" dirty="0">
                          <a:solidFill>
                            <a:schemeClr val="tx2">
                              <a:lumMod val="75000"/>
                            </a:schemeClr>
                          </a:solidFill>
                        </a:rPr>
                        <a:t>Objective 2</a:t>
                      </a:r>
                    </a:p>
                  </a:txBody>
                  <a:tcPr/>
                </a:tc>
                <a:tc>
                  <a:txBody>
                    <a:bodyPr/>
                    <a:lstStyle/>
                    <a:p>
                      <a:pPr algn="ctr"/>
                      <a:r>
                        <a:rPr lang="en-US" sz="2200" dirty="0">
                          <a:solidFill>
                            <a:schemeClr val="tx2">
                              <a:lumMod val="75000"/>
                            </a:schemeClr>
                          </a:solidFill>
                        </a:rPr>
                        <a:t>28</a:t>
                      </a:r>
                      <a:r>
                        <a:rPr lang="en-US" sz="2200" baseline="0" dirty="0">
                          <a:solidFill>
                            <a:schemeClr val="tx2">
                              <a:lumMod val="75000"/>
                            </a:schemeClr>
                          </a:solidFill>
                        </a:rPr>
                        <a:t> </a:t>
                      </a:r>
                      <a:r>
                        <a:rPr lang="en-US" sz="2200" dirty="0">
                          <a:solidFill>
                            <a:schemeClr val="tx2">
                              <a:lumMod val="75000"/>
                            </a:schemeClr>
                          </a:solidFill>
                        </a:rPr>
                        <a:t>points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dirty="0">
                          <a:solidFill>
                            <a:schemeClr val="tx2">
                              <a:lumMod val="75000"/>
                            </a:schemeClr>
                          </a:solidFill>
                        </a:rPr>
                        <a:t>5 points</a:t>
                      </a:r>
                    </a:p>
                  </a:txBody>
                  <a:tcPr/>
                </a:tc>
                <a:extLst>
                  <a:ext uri="{0D108BD9-81ED-4DB2-BD59-A6C34878D82A}">
                    <a16:rowId xmlns:a16="http://schemas.microsoft.com/office/drawing/2014/main" val="10002"/>
                  </a:ext>
                </a:extLst>
              </a:tr>
              <a:tr h="370840">
                <a:tc>
                  <a:txBody>
                    <a:bodyPr/>
                    <a:lstStyle/>
                    <a:p>
                      <a:r>
                        <a:rPr lang="en-US" sz="2200" dirty="0">
                          <a:solidFill>
                            <a:schemeClr val="tx2">
                              <a:lumMod val="75000"/>
                            </a:schemeClr>
                          </a:solidFill>
                        </a:rPr>
                        <a:t>Reporting </a:t>
                      </a:r>
                    </a:p>
                    <a:p>
                      <a:r>
                        <a:rPr lang="en-US" sz="2200" dirty="0">
                          <a:solidFill>
                            <a:schemeClr val="tx2">
                              <a:lumMod val="75000"/>
                            </a:schemeClr>
                          </a:solidFill>
                        </a:rPr>
                        <a:t>Period</a:t>
                      </a:r>
                    </a:p>
                  </a:txBody>
                  <a:tcPr/>
                </a:tc>
                <a:tc>
                  <a:txBody>
                    <a:bodyPr/>
                    <a:lstStyle/>
                    <a:p>
                      <a:pPr algn="ctr"/>
                      <a:r>
                        <a:rPr lang="en-US" sz="2200" baseline="0" dirty="0">
                          <a:solidFill>
                            <a:schemeClr val="tx2">
                              <a:lumMod val="75000"/>
                            </a:schemeClr>
                          </a:solidFill>
                        </a:rPr>
                        <a:t>32 points</a:t>
                      </a:r>
                      <a:endParaRPr lang="en-US" sz="2200" dirty="0">
                        <a:solidFill>
                          <a:schemeClr val="tx2">
                            <a:lumMod val="75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dirty="0">
                          <a:solidFill>
                            <a:schemeClr val="tx2">
                              <a:lumMod val="75000"/>
                            </a:schemeClr>
                          </a:solidFill>
                        </a:rPr>
                        <a:t>4 points</a:t>
                      </a:r>
                    </a:p>
                  </a:txBody>
                  <a:tcPr/>
                </a:tc>
                <a:extLst>
                  <a:ext uri="{0D108BD9-81ED-4DB2-BD59-A6C34878D82A}">
                    <a16:rowId xmlns:a16="http://schemas.microsoft.com/office/drawing/2014/main" val="10003"/>
                  </a:ext>
                </a:extLst>
              </a:tr>
            </a:tbl>
          </a:graphicData>
        </a:graphic>
      </p:graphicFrame>
      <p:sp>
        <p:nvSpPr>
          <p:cNvPr id="4" name="Rectangle 3">
            <a:extLst>
              <a:ext uri="{FF2B5EF4-FFF2-40B4-BE49-F238E27FC236}">
                <a16:creationId xmlns:a16="http://schemas.microsoft.com/office/drawing/2014/main" id="{41A1D82A-821B-4149-9ADE-15CAB7239575}"/>
              </a:ext>
            </a:extLst>
          </p:cNvPr>
          <p:cNvSpPr/>
          <p:nvPr/>
        </p:nvSpPr>
        <p:spPr>
          <a:xfrm>
            <a:off x="687318" y="5742655"/>
            <a:ext cx="7837558" cy="646331"/>
          </a:xfrm>
          <a:prstGeom prst="rect">
            <a:avLst/>
          </a:prstGeom>
        </p:spPr>
        <p:txBody>
          <a:bodyPr wrap="square">
            <a:spAutoFit/>
          </a:bodyPr>
          <a:lstStyle/>
          <a:p>
            <a:pPr marL="0" indent="0">
              <a:buFontTx/>
              <a:buNone/>
            </a:pPr>
            <a:r>
              <a:rPr lang="en-US" sz="1800" i="1" dirty="0"/>
              <a:t>Goals like these can be used for present levels of performance, in an IEP, or for students receiving intervention.</a:t>
            </a:r>
          </a:p>
        </p:txBody>
      </p:sp>
    </p:spTree>
    <p:extLst>
      <p:ext uri="{BB962C8B-B14F-4D97-AF65-F5344CB8AC3E}">
        <p14:creationId xmlns:p14="http://schemas.microsoft.com/office/powerpoint/2010/main" val="42505100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390090"/>
            <a:ext cx="8224837" cy="984885"/>
          </a:xfrm>
        </p:spPr>
        <p:txBody>
          <a:bodyPr/>
          <a:lstStyle/>
          <a:p>
            <a:r>
              <a:rPr lang="en-US" dirty="0"/>
              <a:t>Step 3: Analyzing Data to Make </a:t>
            </a:r>
            <a:br>
              <a:rPr lang="en-US" dirty="0"/>
            </a:br>
            <a:r>
              <a:rPr lang="en-US" dirty="0"/>
              <a:t>Intervention Decisions</a:t>
            </a:r>
          </a:p>
        </p:txBody>
      </p:sp>
      <p:sp>
        <p:nvSpPr>
          <p:cNvPr id="3" name="Content Placeholder 2"/>
          <p:cNvSpPr>
            <a:spLocks noGrp="1"/>
          </p:cNvSpPr>
          <p:nvPr>
            <p:ph idx="1"/>
          </p:nvPr>
        </p:nvSpPr>
        <p:spPr/>
        <p:txBody>
          <a:bodyPr/>
          <a:lstStyle/>
          <a:p>
            <a:r>
              <a:rPr lang="en-US" dirty="0"/>
              <a:t>Progress monitoring data help us decide when instructional changes need to be made.</a:t>
            </a:r>
          </a:p>
          <a:p>
            <a:pPr lvl="1"/>
            <a:r>
              <a:rPr lang="en-US" sz="2000" dirty="0">
                <a:latin typeface="+mn-lt"/>
              </a:rPr>
              <a:t>If a student is not sufficiently responding to the standardized secondary platform, begin the DBI process.</a:t>
            </a:r>
          </a:p>
          <a:p>
            <a:pPr lvl="1"/>
            <a:r>
              <a:rPr lang="en-US" sz="2000" dirty="0">
                <a:latin typeface="+mn-lt"/>
              </a:rPr>
              <a:t>If the response to individualized intervention is not adequate, make new adaptations or change the intervention.</a:t>
            </a:r>
          </a:p>
          <a:p>
            <a:endParaRPr lang="en-US" dirty="0"/>
          </a:p>
        </p:txBody>
      </p:sp>
      <p:sp>
        <p:nvSpPr>
          <p:cNvPr id="4" name="Slide Number Placeholder 3"/>
          <p:cNvSpPr>
            <a:spLocks noGrp="1"/>
          </p:cNvSpPr>
          <p:nvPr>
            <p:ph type="sldNum" sz="quarter" idx="10"/>
          </p:nvPr>
        </p:nvSpPr>
        <p:spPr/>
        <p:txBody>
          <a:bodyPr/>
          <a:lstStyle/>
          <a:p>
            <a:fld id="{4DBB3109-6B36-4C42-ABE5-993D6B0A452A}" type="slidenum">
              <a:rPr lang="en-US" smtClean="0">
                <a:solidFill>
                  <a:srgbClr val="FFFFFF">
                    <a:lumMod val="75000"/>
                  </a:srgbClr>
                </a:solidFill>
              </a:rPr>
              <a:pPr/>
              <a:t>62</a:t>
            </a:fld>
            <a:endParaRPr lang="en-US" dirty="0">
              <a:solidFill>
                <a:srgbClr val="FFFFFF">
                  <a:lumMod val="75000"/>
                </a:srgbClr>
              </a:solidFill>
            </a:endParaRPr>
          </a:p>
        </p:txBody>
      </p:sp>
    </p:spTree>
    <p:extLst>
      <p:ext uri="{BB962C8B-B14F-4D97-AF65-F5344CB8AC3E}">
        <p14:creationId xmlns:p14="http://schemas.microsoft.com/office/powerpoint/2010/main" val="23456458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94126" y="2361192"/>
            <a:ext cx="3034671" cy="1271007"/>
          </a:xfrm>
        </p:spPr>
        <p:txBody>
          <a:bodyPr>
            <a:noAutofit/>
          </a:bodyPr>
          <a:lstStyle/>
          <a:p>
            <a:pPr fontAlgn="auto">
              <a:spcBef>
                <a:spcPts val="0"/>
              </a:spcBef>
              <a:spcAft>
                <a:spcPts val="0"/>
              </a:spcAft>
              <a:defRPr/>
            </a:pPr>
            <a:r>
              <a:rPr lang="en-US" sz="3600" b="0" kern="0" dirty="0">
                <a:solidFill>
                  <a:srgbClr val="FFFFFF">
                    <a:lumMod val="65000"/>
                  </a:srgbClr>
                </a:solidFill>
              </a:rPr>
              <a:t>Quick Review: DBI Process</a:t>
            </a:r>
            <a:endParaRPr lang="en-US" sz="3600" b="0" kern="0" dirty="0">
              <a:solidFill>
                <a:sysClr val="windowText" lastClr="000000"/>
              </a:solidFill>
            </a:endParaRPr>
          </a:p>
        </p:txBody>
      </p:sp>
      <p:sp>
        <p:nvSpPr>
          <p:cNvPr id="2" name="Slide Number Placeholder 1"/>
          <p:cNvSpPr>
            <a:spLocks noGrp="1"/>
          </p:cNvSpPr>
          <p:nvPr>
            <p:ph type="sldNum" sz="quarter" idx="11"/>
          </p:nvPr>
        </p:nvSpPr>
        <p:spPr/>
        <p:txBody>
          <a:bodyPr/>
          <a:lstStyle/>
          <a:p>
            <a:fld id="{F3477EC8-074D-41C4-94AE-E9EA7CEEA348}" type="slidenum">
              <a:rPr lang="en-US" smtClean="0"/>
              <a:pPr/>
              <a:t>63</a:t>
            </a:fld>
            <a:endParaRPr lang="en-US" dirty="0"/>
          </a:p>
        </p:txBody>
      </p:sp>
      <p:pic>
        <p:nvPicPr>
          <p:cNvPr id="7" name="Picture 6" descr="A screenshot of the DBI process. ">
            <a:extLst>
              <a:ext uri="{FF2B5EF4-FFF2-40B4-BE49-F238E27FC236}">
                <a16:creationId xmlns:a16="http://schemas.microsoft.com/office/drawing/2014/main" id="{0A7349C9-A11D-6A4E-AF94-3A5258BD5A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1958" y="918019"/>
            <a:ext cx="3767445" cy="5428361"/>
          </a:xfrm>
          <a:prstGeom prst="rect">
            <a:avLst/>
          </a:prstGeom>
        </p:spPr>
      </p:pic>
    </p:spTree>
    <p:custDataLst>
      <p:tags r:id="rId1"/>
    </p:custDataLst>
    <p:extLst>
      <p:ext uri="{BB962C8B-B14F-4D97-AF65-F5344CB8AC3E}">
        <p14:creationId xmlns:p14="http://schemas.microsoft.com/office/powerpoint/2010/main" val="38185709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87526" y="1607853"/>
            <a:ext cx="7903815" cy="4726300"/>
          </a:xfrm>
        </p:spPr>
        <p:txBody>
          <a:bodyPr/>
          <a:lstStyle/>
          <a:p>
            <a:r>
              <a:rPr lang="en-US" dirty="0"/>
              <a:t>As the number of data points increases, the effects of measurement error on the trend line decrease.</a:t>
            </a:r>
          </a:p>
          <a:p>
            <a:r>
              <a:rPr lang="en-US" dirty="0"/>
              <a:t>Christ and Silberglitt (2007) recommended six to nine data points.</a:t>
            </a:r>
          </a:p>
          <a:p>
            <a:r>
              <a:rPr lang="en-US" dirty="0"/>
              <a:t>More frequent progress monitoring enables instructional decisions to be made sooner.</a:t>
            </a:r>
          </a:p>
          <a:p>
            <a:r>
              <a:rPr lang="en-US" dirty="0"/>
              <a:t>Recommend weekly assessment for intensive interventions and students in special education. </a:t>
            </a:r>
          </a:p>
          <a:p>
            <a:endParaRPr lang="en-US" dirty="0"/>
          </a:p>
          <a:p>
            <a:endParaRPr lang="en-US" dirty="0"/>
          </a:p>
        </p:txBody>
      </p:sp>
      <p:sp>
        <p:nvSpPr>
          <p:cNvPr id="5" name="Title 4"/>
          <p:cNvSpPr>
            <a:spLocks noGrp="1"/>
          </p:cNvSpPr>
          <p:nvPr>
            <p:ph type="title"/>
          </p:nvPr>
        </p:nvSpPr>
        <p:spPr>
          <a:xfrm>
            <a:off x="687388" y="390090"/>
            <a:ext cx="8224837" cy="984885"/>
          </a:xfrm>
        </p:spPr>
        <p:txBody>
          <a:bodyPr/>
          <a:lstStyle/>
          <a:p>
            <a:r>
              <a:rPr lang="en-US" dirty="0"/>
              <a:t>How Much Data Do I Need to Make </a:t>
            </a:r>
            <a:br>
              <a:rPr lang="en-US" dirty="0"/>
            </a:br>
            <a:r>
              <a:rPr lang="en-US" dirty="0"/>
              <a:t>a Good Decision?</a:t>
            </a:r>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64</a:t>
            </a:fld>
            <a:endParaRPr lang="en-US" dirty="0"/>
          </a:p>
        </p:txBody>
      </p:sp>
    </p:spTree>
    <p:extLst>
      <p:ext uri="{BB962C8B-B14F-4D97-AF65-F5344CB8AC3E}">
        <p14:creationId xmlns:p14="http://schemas.microsoft.com/office/powerpoint/2010/main" val="11942176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 1: Four-Point Rule</a:t>
            </a:r>
          </a:p>
        </p:txBody>
      </p:sp>
      <p:sp>
        <p:nvSpPr>
          <p:cNvPr id="3" name="Content Placeholder 2"/>
          <p:cNvSpPr>
            <a:spLocks noGrp="1"/>
          </p:cNvSpPr>
          <p:nvPr>
            <p:ph idx="1"/>
          </p:nvPr>
        </p:nvSpPr>
        <p:spPr/>
        <p:txBody>
          <a:bodyPr/>
          <a:lstStyle/>
          <a:p>
            <a:pPr marL="0" indent="0">
              <a:buNone/>
            </a:pPr>
            <a:r>
              <a:rPr lang="en-US" dirty="0"/>
              <a:t>After </a:t>
            </a:r>
            <a:r>
              <a:rPr lang="en-US" b="1" dirty="0"/>
              <a:t>six data points </a:t>
            </a:r>
            <a:r>
              <a:rPr lang="en-US" dirty="0"/>
              <a:t>have been collected, examine the four most recent data points.</a:t>
            </a:r>
          </a:p>
          <a:p>
            <a:r>
              <a:rPr lang="en-US" dirty="0"/>
              <a:t>If all four are above the goal line, increase the goal.</a:t>
            </a:r>
          </a:p>
          <a:p>
            <a:r>
              <a:rPr lang="en-US" dirty="0"/>
              <a:t>If all four are below the goal line, make an instructional change.</a:t>
            </a:r>
          </a:p>
          <a:p>
            <a:r>
              <a:rPr lang="en-US" dirty="0"/>
              <a:t>If the four data points are both above and below the goal line, keep collecting data until the four-point rule can be applied (or consider trend analysis—coming up).</a:t>
            </a:r>
          </a:p>
          <a:p>
            <a:endParaRPr lang="en-US" dirty="0"/>
          </a:p>
          <a:p>
            <a:pPr marL="0" indent="0">
              <a:buNone/>
            </a:pPr>
            <a:r>
              <a:rPr lang="en-US" sz="2000" dirty="0"/>
              <a:t>Note: Many software programs will do this for you.</a:t>
            </a:r>
          </a:p>
        </p:txBody>
      </p:sp>
      <p:sp>
        <p:nvSpPr>
          <p:cNvPr id="4" name="Slide Number Placeholder 3"/>
          <p:cNvSpPr>
            <a:spLocks noGrp="1"/>
          </p:cNvSpPr>
          <p:nvPr>
            <p:ph type="sldNum" sz="quarter" idx="10"/>
          </p:nvPr>
        </p:nvSpPr>
        <p:spPr/>
        <p:txBody>
          <a:bodyPr/>
          <a:lstStyle/>
          <a:p>
            <a:fld id="{4DBB3109-6B36-4C42-ABE5-993D6B0A452A}" type="slidenum">
              <a:rPr lang="en-US" smtClean="0">
                <a:solidFill>
                  <a:srgbClr val="FFFFFF">
                    <a:lumMod val="75000"/>
                  </a:srgbClr>
                </a:solidFill>
              </a:rPr>
              <a:pPr/>
              <a:t>65</a:t>
            </a:fld>
            <a:endParaRPr lang="en-US" dirty="0">
              <a:solidFill>
                <a:srgbClr val="FFFFFF">
                  <a:lumMod val="75000"/>
                </a:srgbClr>
              </a:solidFill>
            </a:endParaRPr>
          </a:p>
        </p:txBody>
      </p:sp>
    </p:spTree>
    <p:extLst>
      <p:ext uri="{BB962C8B-B14F-4D97-AF65-F5344CB8AC3E}">
        <p14:creationId xmlns:p14="http://schemas.microsoft.com/office/powerpoint/2010/main" val="42508035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Practicing the Four-Point Rule</a:t>
            </a:r>
          </a:p>
        </p:txBody>
      </p:sp>
      <p:sp>
        <p:nvSpPr>
          <p:cNvPr id="2" name="Content Placeholder 1"/>
          <p:cNvSpPr>
            <a:spLocks noGrp="1"/>
          </p:cNvSpPr>
          <p:nvPr>
            <p:ph idx="1"/>
          </p:nvPr>
        </p:nvSpPr>
        <p:spPr/>
        <p:txBody>
          <a:bodyPr/>
          <a:lstStyle/>
          <a:p>
            <a:r>
              <a:rPr lang="en-US" dirty="0"/>
              <a:t>The next two slides show graphed data for students in our secondary intervention platform.</a:t>
            </a:r>
          </a:p>
          <a:p>
            <a:r>
              <a:rPr lang="en-US" dirty="0"/>
              <a:t>For each student, do the data suggest a need for diagnostic assessment and individualized intervention?</a:t>
            </a:r>
          </a:p>
        </p:txBody>
      </p:sp>
      <p:sp>
        <p:nvSpPr>
          <p:cNvPr id="4" name="Slide Number Placeholder 3"/>
          <p:cNvSpPr>
            <a:spLocks noGrp="1"/>
          </p:cNvSpPr>
          <p:nvPr>
            <p:ph type="sldNum" sz="quarter" idx="10"/>
          </p:nvPr>
        </p:nvSpPr>
        <p:spPr/>
        <p:txBody>
          <a:bodyPr/>
          <a:lstStyle/>
          <a:p>
            <a:fld id="{4DBB3109-6B36-4C42-ABE5-993D6B0A452A}" type="slidenum">
              <a:rPr lang="en-US" smtClean="0">
                <a:solidFill>
                  <a:srgbClr val="FFFFFF">
                    <a:lumMod val="75000"/>
                  </a:srgbClr>
                </a:solidFill>
              </a:rPr>
              <a:pPr/>
              <a:t>66</a:t>
            </a:fld>
            <a:endParaRPr lang="en-US" dirty="0">
              <a:solidFill>
                <a:srgbClr val="FFFFFF">
                  <a:lumMod val="75000"/>
                </a:srgbClr>
              </a:solidFill>
            </a:endParaRPr>
          </a:p>
        </p:txBody>
      </p:sp>
    </p:spTree>
    <p:extLst>
      <p:ext uri="{BB962C8B-B14F-4D97-AF65-F5344CB8AC3E}">
        <p14:creationId xmlns:p14="http://schemas.microsoft.com/office/powerpoint/2010/main" val="34820925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882532"/>
            <a:ext cx="8224837" cy="492443"/>
          </a:xfrm>
        </p:spPr>
        <p:txBody>
          <a:bodyPr/>
          <a:lstStyle/>
          <a:p>
            <a:r>
              <a:rPr lang="en-US" dirty="0"/>
              <a:t>Practicing the Four-Point Rule</a:t>
            </a:r>
          </a:p>
        </p:txBody>
      </p:sp>
      <p:sp>
        <p:nvSpPr>
          <p:cNvPr id="5" name="Slide Number Placeholder 4"/>
          <p:cNvSpPr>
            <a:spLocks noGrp="1"/>
          </p:cNvSpPr>
          <p:nvPr>
            <p:ph type="sldNum" sz="quarter" idx="10"/>
          </p:nvPr>
        </p:nvSpPr>
        <p:spPr>
          <a:xfrm>
            <a:off x="8771161" y="6666757"/>
            <a:ext cx="141064" cy="138499"/>
          </a:xfrm>
        </p:spPr>
        <p:txBody>
          <a:bodyPr/>
          <a:lstStyle/>
          <a:p>
            <a:fld id="{4DBB3109-6B36-4C42-ABE5-993D6B0A452A}" type="slidenum">
              <a:rPr lang="en-US" smtClean="0">
                <a:solidFill>
                  <a:srgbClr val="FFFFFF">
                    <a:lumMod val="75000"/>
                  </a:srgbClr>
                </a:solidFill>
              </a:rPr>
              <a:pPr/>
              <a:t>67</a:t>
            </a:fld>
            <a:endParaRPr lang="en-US" dirty="0">
              <a:solidFill>
                <a:srgbClr val="FFFFFF">
                  <a:lumMod val="75000"/>
                </a:srgbClr>
              </a:solidFill>
            </a:endParaRPr>
          </a:p>
        </p:txBody>
      </p:sp>
      <p:pic>
        <p:nvPicPr>
          <p:cNvPr id="5122" name="Picture 2" descr="A graph shows Alicia's reading scores.  The horizontal axis shows weeks of instruction.  the vertical axis shows words read correctly.  All of Alicia’s most recent four data points were above the goal line.  This suggests that we should increase her goal.  If she reaches the grade-level benchmark, we may consider reducing the intensity of her supports.&#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7294" y="1987484"/>
            <a:ext cx="6569412" cy="3945420"/>
          </a:xfrm>
          <a:prstGeom prst="rect">
            <a:avLst/>
          </a:prstGeom>
          <a:solidFill>
            <a:schemeClr val="bg1"/>
          </a:solidFill>
          <a:ln>
            <a:noFill/>
          </a:ln>
          <a:effectLst/>
        </p:spPr>
      </p:pic>
      <p:sp>
        <p:nvSpPr>
          <p:cNvPr id="6" name="TextBox 5"/>
          <p:cNvSpPr txBox="1"/>
          <p:nvPr/>
        </p:nvSpPr>
        <p:spPr>
          <a:xfrm rot="16200000">
            <a:off x="130353" y="3122726"/>
            <a:ext cx="2501267" cy="461665"/>
          </a:xfrm>
          <a:prstGeom prst="rect">
            <a:avLst/>
          </a:prstGeom>
          <a:solidFill>
            <a:schemeClr val="bg1"/>
          </a:solidFill>
        </p:spPr>
        <p:txBody>
          <a:bodyPr wrap="square" rtlCol="0">
            <a:spAutoFit/>
          </a:bodyPr>
          <a:lstStyle/>
          <a:p>
            <a:r>
              <a:rPr lang="en-US" dirty="0"/>
              <a:t>Correct Digits </a:t>
            </a:r>
          </a:p>
        </p:txBody>
      </p:sp>
    </p:spTree>
    <p:extLst>
      <p:ext uri="{BB962C8B-B14F-4D97-AF65-F5344CB8AC3E}">
        <p14:creationId xmlns:p14="http://schemas.microsoft.com/office/powerpoint/2010/main" val="32299381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Practicing the Four-Point Rule</a:t>
            </a:r>
          </a:p>
        </p:txBody>
      </p:sp>
      <p:sp>
        <p:nvSpPr>
          <p:cNvPr id="5" name="Slide Number Placeholder 4"/>
          <p:cNvSpPr>
            <a:spLocks noGrp="1"/>
          </p:cNvSpPr>
          <p:nvPr>
            <p:ph type="sldNum" sz="quarter" idx="10"/>
          </p:nvPr>
        </p:nvSpPr>
        <p:spPr/>
        <p:txBody>
          <a:bodyPr/>
          <a:lstStyle/>
          <a:p>
            <a:fld id="{4DBB3109-6B36-4C42-ABE5-993D6B0A452A}" type="slidenum">
              <a:rPr lang="en-US" smtClean="0">
                <a:solidFill>
                  <a:srgbClr val="FFFFFF">
                    <a:lumMod val="75000"/>
                  </a:srgbClr>
                </a:solidFill>
              </a:rPr>
              <a:pPr/>
              <a:t>68</a:t>
            </a:fld>
            <a:endParaRPr lang="en-US" dirty="0">
              <a:solidFill>
                <a:srgbClr val="FFFFFF">
                  <a:lumMod val="75000"/>
                </a:srgbClr>
              </a:solidFill>
            </a:endParaRPr>
          </a:p>
        </p:txBody>
      </p:sp>
      <p:pic>
        <p:nvPicPr>
          <p:cNvPr id="1026" name="Picture 2" descr="A similar graph shows Mandy's reading scores.  Her four most recent scores are below the goal line. Therefore, the teacher needs to change the her instructional program. The end-of-year performance goal and goal line never decrease; they can only increase. The instructional program should be tailored to bring Mandy’s scores up so they match or surpass the goal line. &#10;&#10; The advantage of the four-point rule is that it’s easy to do, as it doesn’t require calculating trend line.  The disadvantage is that it is not very sensitive.  An outlier score could delay making a decision by preventing 4 consecutive scores falling above or below the goal lin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996" y="1993901"/>
            <a:ext cx="6891169" cy="3784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rot="16200000">
            <a:off x="-291617" y="3099362"/>
            <a:ext cx="2669337" cy="461665"/>
          </a:xfrm>
          <a:prstGeom prst="rect">
            <a:avLst/>
          </a:prstGeom>
          <a:solidFill>
            <a:schemeClr val="bg1"/>
          </a:solidFill>
        </p:spPr>
        <p:txBody>
          <a:bodyPr wrap="square" rtlCol="0">
            <a:spAutoFit/>
          </a:bodyPr>
          <a:lstStyle/>
          <a:p>
            <a:r>
              <a:rPr lang="en-US" dirty="0"/>
              <a:t>Correct Digits </a:t>
            </a:r>
          </a:p>
        </p:txBody>
      </p:sp>
      <p:sp>
        <p:nvSpPr>
          <p:cNvPr id="3" name="TextBox 2"/>
          <p:cNvSpPr txBox="1"/>
          <p:nvPr/>
        </p:nvSpPr>
        <p:spPr>
          <a:xfrm>
            <a:off x="7681349" y="3198167"/>
            <a:ext cx="1243715" cy="461665"/>
          </a:xfrm>
          <a:prstGeom prst="rect">
            <a:avLst/>
          </a:prstGeom>
          <a:noFill/>
        </p:spPr>
        <p:txBody>
          <a:bodyPr wrap="square" rtlCol="0">
            <a:spAutoFit/>
          </a:bodyPr>
          <a:lstStyle/>
          <a:p>
            <a:r>
              <a:rPr lang="en-US" dirty="0">
                <a:solidFill>
                  <a:schemeClr val="tx2">
                    <a:lumMod val="75000"/>
                  </a:schemeClr>
                </a:solidFill>
              </a:rPr>
              <a:t>Mandy</a:t>
            </a:r>
          </a:p>
        </p:txBody>
      </p:sp>
    </p:spTree>
    <p:extLst>
      <p:ext uri="{BB962C8B-B14F-4D97-AF65-F5344CB8AC3E}">
        <p14:creationId xmlns:p14="http://schemas.microsoft.com/office/powerpoint/2010/main" val="35928549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 2: Decision Rules Based </a:t>
            </a:r>
            <a:br>
              <a:rPr lang="en-US" dirty="0"/>
            </a:br>
            <a:r>
              <a:rPr lang="en-US" dirty="0"/>
              <a:t>on the Trend Line</a:t>
            </a:r>
          </a:p>
        </p:txBody>
      </p:sp>
      <p:sp>
        <p:nvSpPr>
          <p:cNvPr id="3" name="Content Placeholder 2"/>
          <p:cNvSpPr>
            <a:spLocks noGrp="1"/>
          </p:cNvSpPr>
          <p:nvPr>
            <p:ph idx="1"/>
          </p:nvPr>
        </p:nvSpPr>
        <p:spPr>
          <a:solidFill>
            <a:schemeClr val="bg1"/>
          </a:solidFill>
        </p:spPr>
        <p:txBody>
          <a:bodyPr/>
          <a:lstStyle/>
          <a:p>
            <a:pPr marL="342900" indent="-342900">
              <a:buFont typeface="Arial" panose="020B0604020202020204" pitchFamily="34" charset="0"/>
              <a:buChar char="•"/>
            </a:pPr>
            <a:r>
              <a:rPr lang="en-US" dirty="0"/>
              <a:t>After </a:t>
            </a:r>
            <a:r>
              <a:rPr lang="en-US" b="1" dirty="0"/>
              <a:t>six to nine data points </a:t>
            </a:r>
            <a:r>
              <a:rPr lang="en-US" dirty="0"/>
              <a:t>have been collected:</a:t>
            </a:r>
          </a:p>
          <a:p>
            <a:pPr marL="684213" lvl="1" indent="-342900"/>
            <a:r>
              <a:rPr lang="en-US" sz="2000" dirty="0"/>
              <a:t>Calculate the trend of current performance (by hand or </a:t>
            </a:r>
            <a:br>
              <a:rPr lang="en-US" sz="2000" dirty="0"/>
            </a:br>
            <a:r>
              <a:rPr lang="en-US" sz="2000" dirty="0"/>
              <a:t>with software).</a:t>
            </a:r>
          </a:p>
          <a:p>
            <a:pPr marL="684213" lvl="1" indent="-342900"/>
            <a:r>
              <a:rPr lang="en-US" sz="2000" dirty="0"/>
              <a:t>Compare to the goal line.</a:t>
            </a:r>
          </a:p>
          <a:p>
            <a:pPr marL="342900" indent="-342900">
              <a:buFont typeface="Arial" panose="020B0604020202020204" pitchFamily="34" charset="0"/>
              <a:buChar char="•"/>
            </a:pPr>
            <a:r>
              <a:rPr lang="en-US" dirty="0"/>
              <a:t>If the student’s trend line is steeper than the goal line, increase the goal. </a:t>
            </a:r>
          </a:p>
          <a:p>
            <a:pPr marL="342900" indent="-342900">
              <a:buFont typeface="Arial" panose="020B0604020202020204" pitchFamily="34" charset="0"/>
              <a:buChar char="•"/>
            </a:pPr>
            <a:r>
              <a:rPr lang="en-US" dirty="0"/>
              <a:t>If the student’s trend line is flatter than the goal line, make a change to the intervention. </a:t>
            </a:r>
          </a:p>
          <a:p>
            <a:pPr marL="342900" indent="-342900">
              <a:buFont typeface="Arial" panose="020B0604020202020204" pitchFamily="34" charset="0"/>
              <a:buChar char="•"/>
            </a:pPr>
            <a:r>
              <a:rPr lang="en-US" dirty="0"/>
              <a:t>If the student’s trend line and the goal line are the same, no changes need to be made.</a:t>
            </a:r>
          </a:p>
          <a:p>
            <a:pPr marL="457200" indent="-45720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4DBB3109-6B36-4C42-ABE5-993D6B0A452A}" type="slidenum">
              <a:rPr lang="en-US" smtClean="0">
                <a:solidFill>
                  <a:srgbClr val="FFFFFF">
                    <a:lumMod val="75000"/>
                  </a:srgbClr>
                </a:solidFill>
              </a:rPr>
              <a:pPr/>
              <a:t>69</a:t>
            </a:fld>
            <a:endParaRPr lang="en-US" dirty="0">
              <a:solidFill>
                <a:srgbClr val="FFFFFF">
                  <a:lumMod val="75000"/>
                </a:srgbClr>
              </a:solidFill>
            </a:endParaRPr>
          </a:p>
        </p:txBody>
      </p:sp>
    </p:spTree>
    <p:extLst>
      <p:ext uri="{BB962C8B-B14F-4D97-AF65-F5344CB8AC3E}">
        <p14:creationId xmlns:p14="http://schemas.microsoft.com/office/powerpoint/2010/main" val="2010119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noAutofit/>
          </a:bodyPr>
          <a:lstStyle/>
          <a:p>
            <a:r>
              <a:rPr lang="en-US" sz="3600" dirty="0"/>
              <a:t>Assessments in Your School</a:t>
            </a:r>
          </a:p>
        </p:txBody>
      </p:sp>
      <p:sp>
        <p:nvSpPr>
          <p:cNvPr id="9" name="Content Placeholder 2"/>
          <p:cNvSpPr>
            <a:spLocks noGrp="1"/>
          </p:cNvSpPr>
          <p:nvPr>
            <p:ph idx="1"/>
          </p:nvPr>
        </p:nvSpPr>
        <p:spPr/>
        <p:txBody>
          <a:bodyPr/>
          <a:lstStyle/>
          <a:p>
            <a:pPr marL="0" indent="0">
              <a:buNone/>
            </a:pPr>
            <a:r>
              <a:rPr lang="en-US" dirty="0"/>
              <a:t>Take 5 minutes and discuss with your team:</a:t>
            </a:r>
          </a:p>
          <a:p>
            <a:pPr marL="342900" indent="-342900">
              <a:buFont typeface="Arial" panose="020B0604020202020204" pitchFamily="34" charset="0"/>
              <a:buChar char="•"/>
            </a:pPr>
            <a:r>
              <a:rPr lang="en-US" dirty="0"/>
              <a:t>What is an example of a </a:t>
            </a:r>
            <a:r>
              <a:rPr lang="en-US" b="1" dirty="0"/>
              <a:t>summative</a:t>
            </a:r>
            <a:r>
              <a:rPr lang="en-US" dirty="0"/>
              <a:t> assessment used in your school?</a:t>
            </a:r>
          </a:p>
          <a:p>
            <a:pPr marL="342900" indent="-342900">
              <a:buFont typeface="Arial" panose="020B0604020202020204" pitchFamily="34" charset="0"/>
              <a:buChar char="•"/>
            </a:pPr>
            <a:r>
              <a:rPr lang="en-US" dirty="0"/>
              <a:t>What is an example of a </a:t>
            </a:r>
            <a:r>
              <a:rPr lang="en-US" b="1" dirty="0"/>
              <a:t>diagnostic</a:t>
            </a:r>
            <a:r>
              <a:rPr lang="en-US" dirty="0"/>
              <a:t> assessment used in your school?</a:t>
            </a:r>
          </a:p>
          <a:p>
            <a:pPr marL="342900" indent="-342900">
              <a:buFont typeface="Arial" panose="020B0604020202020204" pitchFamily="34" charset="0"/>
              <a:buChar char="•"/>
            </a:pPr>
            <a:r>
              <a:rPr lang="en-US" dirty="0"/>
              <a:t>What is an example of a </a:t>
            </a:r>
            <a:r>
              <a:rPr lang="en-US" b="1" dirty="0"/>
              <a:t>formative</a:t>
            </a:r>
            <a:r>
              <a:rPr lang="en-US" dirty="0"/>
              <a:t> assessment used in your school?</a:t>
            </a:r>
          </a:p>
        </p:txBody>
      </p:sp>
      <p:sp>
        <p:nvSpPr>
          <p:cNvPr id="3" name="Slide Number Placeholder 2"/>
          <p:cNvSpPr>
            <a:spLocks noGrp="1"/>
          </p:cNvSpPr>
          <p:nvPr>
            <p:ph type="sldNum" sz="quarter" idx="10"/>
          </p:nvPr>
        </p:nvSpPr>
        <p:spPr/>
        <p:txBody>
          <a:bodyPr/>
          <a:lstStyle/>
          <a:p>
            <a:pPr algn="r"/>
            <a:fld id="{F3477EC8-074D-41C4-94AE-E9EA7CEEA348}" type="slidenum">
              <a:rPr>
                <a:solidFill>
                  <a:srgbClr val="FFFFFF">
                    <a:lumMod val="75000"/>
                  </a:srgbClr>
                </a:solidFill>
              </a:rPr>
              <a:pPr algn="r"/>
              <a:t>7</a:t>
            </a:fld>
            <a:endParaRPr dirty="0">
              <a:solidFill>
                <a:srgbClr val="FFFFFF">
                  <a:lumMod val="75000"/>
                </a:srgbClr>
              </a:solidFill>
            </a:endParaRPr>
          </a:p>
        </p:txBody>
      </p:sp>
    </p:spTree>
    <p:extLst>
      <p:ext uri="{BB962C8B-B14F-4D97-AF65-F5344CB8AC3E}">
        <p14:creationId xmlns:p14="http://schemas.microsoft.com/office/powerpoint/2010/main" val="4177372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Practicing Trend-Line Analysis</a:t>
            </a:r>
          </a:p>
        </p:txBody>
      </p:sp>
      <p:sp>
        <p:nvSpPr>
          <p:cNvPr id="2" name="Content Placeholder 1"/>
          <p:cNvSpPr>
            <a:spLocks noGrp="1"/>
          </p:cNvSpPr>
          <p:nvPr>
            <p:ph idx="1"/>
          </p:nvPr>
        </p:nvSpPr>
        <p:spPr/>
        <p:txBody>
          <a:bodyPr/>
          <a:lstStyle/>
          <a:p>
            <a:r>
              <a:rPr lang="en-US" dirty="0"/>
              <a:t>The following slides show graphs for two students who had the same first three scores and goal lines.</a:t>
            </a:r>
          </a:p>
          <a:p>
            <a:r>
              <a:rPr lang="en-US" dirty="0"/>
              <a:t>However, their later scores are different, resulting in different trend lines.</a:t>
            </a:r>
          </a:p>
          <a:p>
            <a:r>
              <a:rPr lang="en-US" dirty="0"/>
              <a:t>Based on the different trend lines, what instructional decisions would you make for each student?</a:t>
            </a:r>
          </a:p>
          <a:p>
            <a:endParaRPr lang="en-US" dirty="0"/>
          </a:p>
          <a:p>
            <a:endParaRPr lang="en-US" dirty="0"/>
          </a:p>
        </p:txBody>
      </p:sp>
      <p:sp>
        <p:nvSpPr>
          <p:cNvPr id="4" name="Slide Number Placeholder 3"/>
          <p:cNvSpPr>
            <a:spLocks noGrp="1"/>
          </p:cNvSpPr>
          <p:nvPr>
            <p:ph type="sldNum" sz="quarter" idx="10"/>
          </p:nvPr>
        </p:nvSpPr>
        <p:spPr/>
        <p:txBody>
          <a:bodyPr/>
          <a:lstStyle/>
          <a:p>
            <a:fld id="{4DBB3109-6B36-4C42-ABE5-993D6B0A452A}" type="slidenum">
              <a:rPr lang="en-US" smtClean="0">
                <a:solidFill>
                  <a:srgbClr val="FFFFFF">
                    <a:lumMod val="75000"/>
                  </a:srgbClr>
                </a:solidFill>
              </a:rPr>
              <a:pPr/>
              <a:t>70</a:t>
            </a:fld>
            <a:endParaRPr lang="en-US" dirty="0">
              <a:solidFill>
                <a:srgbClr val="FFFFFF">
                  <a:lumMod val="75000"/>
                </a:srgbClr>
              </a:solidFill>
            </a:endParaRPr>
          </a:p>
        </p:txBody>
      </p:sp>
    </p:spTree>
    <p:extLst>
      <p:ext uri="{BB962C8B-B14F-4D97-AF65-F5344CB8AC3E}">
        <p14:creationId xmlns:p14="http://schemas.microsoft.com/office/powerpoint/2010/main" val="34767381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Practicing Trend-Line Analysis</a:t>
            </a:r>
          </a:p>
        </p:txBody>
      </p:sp>
      <p:sp>
        <p:nvSpPr>
          <p:cNvPr id="3" name="Slide Number Placeholder 2"/>
          <p:cNvSpPr>
            <a:spLocks noGrp="1"/>
          </p:cNvSpPr>
          <p:nvPr>
            <p:ph type="sldNum" sz="quarter" idx="10"/>
          </p:nvPr>
        </p:nvSpPr>
        <p:spPr/>
        <p:txBody>
          <a:bodyPr/>
          <a:lstStyle/>
          <a:p>
            <a:fld id="{4DBB3109-6B36-4C42-ABE5-993D6B0A452A}" type="slidenum">
              <a:rPr lang="en-US" smtClean="0">
                <a:solidFill>
                  <a:srgbClr val="FFFFFF">
                    <a:lumMod val="75000"/>
                  </a:srgbClr>
                </a:solidFill>
              </a:rPr>
              <a:pPr/>
              <a:t>71</a:t>
            </a:fld>
            <a:endParaRPr lang="en-US" dirty="0">
              <a:solidFill>
                <a:srgbClr val="FFFFFF">
                  <a:lumMod val="75000"/>
                </a:srgbClr>
              </a:solidFill>
            </a:endParaRPr>
          </a:p>
        </p:txBody>
      </p:sp>
      <p:sp>
        <p:nvSpPr>
          <p:cNvPr id="7" name="TextBox 6"/>
          <p:cNvSpPr txBox="1"/>
          <p:nvPr/>
        </p:nvSpPr>
        <p:spPr>
          <a:xfrm>
            <a:off x="7681164" y="3427006"/>
            <a:ext cx="1193365" cy="461665"/>
          </a:xfrm>
          <a:prstGeom prst="rect">
            <a:avLst/>
          </a:prstGeom>
          <a:noFill/>
        </p:spPr>
        <p:txBody>
          <a:bodyPr wrap="square" rtlCol="0">
            <a:spAutoFit/>
          </a:bodyPr>
          <a:lstStyle/>
          <a:p>
            <a:r>
              <a:rPr lang="en-US" dirty="0">
                <a:solidFill>
                  <a:schemeClr val="tx2">
                    <a:lumMod val="75000"/>
                  </a:schemeClr>
                </a:solidFill>
              </a:rPr>
              <a:t>Mario</a:t>
            </a:r>
          </a:p>
        </p:txBody>
      </p:sp>
      <p:pic>
        <p:nvPicPr>
          <p:cNvPr id="6" name="Picture 7" descr="A graph of reading data with weeks of instruction on the horizontal axis and words read correctly on the vertical axis.  Mario's scores are marked by diamonds.  A solid trend line shows his rate of improvement.  A dashed goal line connects the X marking Mario's baseline score and another X marking his goal.  Mario’s trend line is above the goal line. This suggests that we should increase his goal.  If he reaches the grade-level benchmark, we may consider reducing the intensity of his support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502" y="2122788"/>
            <a:ext cx="6609662" cy="39749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7"/>
          <p:cNvSpPr txBox="1"/>
          <p:nvPr/>
        </p:nvSpPr>
        <p:spPr>
          <a:xfrm rot="16200000">
            <a:off x="64480" y="3196174"/>
            <a:ext cx="2475709" cy="461665"/>
          </a:xfrm>
          <a:prstGeom prst="rect">
            <a:avLst/>
          </a:prstGeom>
          <a:solidFill>
            <a:schemeClr val="bg1"/>
          </a:solidFill>
        </p:spPr>
        <p:txBody>
          <a:bodyPr wrap="square" rtlCol="0">
            <a:spAutoFit/>
          </a:bodyPr>
          <a:lstStyle/>
          <a:p>
            <a:r>
              <a:rPr lang="en-US" dirty="0"/>
              <a:t>Correct Digits </a:t>
            </a:r>
          </a:p>
        </p:txBody>
      </p:sp>
    </p:spTree>
    <p:extLst>
      <p:ext uri="{BB962C8B-B14F-4D97-AF65-F5344CB8AC3E}">
        <p14:creationId xmlns:p14="http://schemas.microsoft.com/office/powerpoint/2010/main" val="41693845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Practicing Trend-Line Analysis</a:t>
            </a:r>
          </a:p>
        </p:txBody>
      </p:sp>
      <p:sp>
        <p:nvSpPr>
          <p:cNvPr id="6" name="TextBox 5"/>
          <p:cNvSpPr txBox="1"/>
          <p:nvPr/>
        </p:nvSpPr>
        <p:spPr>
          <a:xfrm>
            <a:off x="7832289" y="3416140"/>
            <a:ext cx="1079936" cy="461665"/>
          </a:xfrm>
          <a:prstGeom prst="rect">
            <a:avLst/>
          </a:prstGeom>
          <a:noFill/>
        </p:spPr>
        <p:txBody>
          <a:bodyPr wrap="square" rtlCol="0">
            <a:spAutoFit/>
          </a:bodyPr>
          <a:lstStyle/>
          <a:p>
            <a:r>
              <a:rPr lang="en-US" dirty="0">
                <a:solidFill>
                  <a:schemeClr val="tx2">
                    <a:lumMod val="75000"/>
                  </a:schemeClr>
                </a:solidFill>
              </a:rPr>
              <a:t>Jared</a:t>
            </a:r>
          </a:p>
        </p:txBody>
      </p:sp>
      <p:pic>
        <p:nvPicPr>
          <p:cNvPr id="2050" name="Picture 2" descr="A similar graph shows Jared's reading scores.  Jared’s trend line is below the goal line, indicating a flatter slope that will not allow him to reach his goal, so an instructional change is needed.&#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505" y="2165507"/>
            <a:ext cx="6392333" cy="3835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Slide Number Placeholder 3"/>
          <p:cNvSpPr>
            <a:spLocks noGrp="1"/>
          </p:cNvSpPr>
          <p:nvPr>
            <p:ph type="sldNum" sz="quarter" idx="10"/>
          </p:nvPr>
        </p:nvSpPr>
        <p:spPr/>
        <p:txBody>
          <a:bodyPr/>
          <a:lstStyle/>
          <a:p>
            <a:fld id="{4DBB3109-6B36-4C42-ABE5-993D6B0A452A}" type="slidenum">
              <a:rPr lang="en-US" smtClean="0">
                <a:solidFill>
                  <a:srgbClr val="FFFFFF">
                    <a:lumMod val="75000"/>
                  </a:srgbClr>
                </a:solidFill>
              </a:rPr>
              <a:pPr/>
              <a:t>72</a:t>
            </a:fld>
            <a:endParaRPr lang="en-US" dirty="0">
              <a:solidFill>
                <a:srgbClr val="FFFFFF">
                  <a:lumMod val="75000"/>
                </a:srgbClr>
              </a:solidFill>
            </a:endParaRPr>
          </a:p>
        </p:txBody>
      </p:sp>
      <p:sp>
        <p:nvSpPr>
          <p:cNvPr id="7" name="TextBox 6"/>
          <p:cNvSpPr txBox="1"/>
          <p:nvPr/>
        </p:nvSpPr>
        <p:spPr>
          <a:xfrm rot="16200000">
            <a:off x="417253" y="3185308"/>
            <a:ext cx="2501267" cy="461665"/>
          </a:xfrm>
          <a:prstGeom prst="rect">
            <a:avLst/>
          </a:prstGeom>
          <a:solidFill>
            <a:schemeClr val="bg1"/>
          </a:solidFill>
        </p:spPr>
        <p:txBody>
          <a:bodyPr wrap="square" rtlCol="0">
            <a:spAutoFit/>
          </a:bodyPr>
          <a:lstStyle/>
          <a:p>
            <a:r>
              <a:rPr lang="en-US" dirty="0"/>
              <a:t>Correct Digits </a:t>
            </a:r>
          </a:p>
        </p:txBody>
      </p:sp>
    </p:spTree>
    <p:extLst>
      <p:ext uri="{BB962C8B-B14F-4D97-AF65-F5344CB8AC3E}">
        <p14:creationId xmlns:p14="http://schemas.microsoft.com/office/powerpoint/2010/main" val="8120553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 3: Combined Decision Rule</a:t>
            </a:r>
          </a:p>
        </p:txBody>
      </p:sp>
      <p:sp>
        <p:nvSpPr>
          <p:cNvPr id="3" name="Content Placeholder 2"/>
          <p:cNvSpPr>
            <a:spLocks noGrp="1"/>
          </p:cNvSpPr>
          <p:nvPr>
            <p:ph idx="1"/>
          </p:nvPr>
        </p:nvSpPr>
        <p:spPr/>
        <p:txBody>
          <a:bodyPr/>
          <a:lstStyle/>
          <a:p>
            <a:pPr>
              <a:spcBef>
                <a:spcPct val="30000"/>
              </a:spcBef>
              <a:spcAft>
                <a:spcPct val="0"/>
              </a:spcAft>
              <a:buClrTx/>
              <a:defRPr/>
            </a:pPr>
            <a:r>
              <a:rPr lang="en-US" dirty="0">
                <a:ea typeface="ＭＳ Ｐゴシック" pitchFamily="-48" charset="-128"/>
                <a:cs typeface="ＭＳ Ｐゴシック"/>
              </a:rPr>
              <a:t>After at least six data weekly points, interpret data </a:t>
            </a:r>
            <a:br>
              <a:rPr lang="en-US" dirty="0">
                <a:ea typeface="ＭＳ Ｐゴシック" pitchFamily="-48" charset="-128"/>
                <a:cs typeface="ＭＳ Ｐゴシック"/>
              </a:rPr>
            </a:br>
            <a:r>
              <a:rPr lang="en-US" dirty="0">
                <a:ea typeface="ＭＳ Ｐゴシック" pitchFamily="-48" charset="-128"/>
                <a:cs typeface="ＭＳ Ｐゴシック"/>
              </a:rPr>
              <a:t>each week:</a:t>
            </a:r>
          </a:p>
          <a:p>
            <a:pPr marL="457200" indent="-457200">
              <a:spcBef>
                <a:spcPct val="30000"/>
              </a:spcBef>
              <a:spcAft>
                <a:spcPct val="0"/>
              </a:spcAft>
              <a:buClrTx/>
              <a:buFont typeface="+mj-lt"/>
              <a:buAutoNum type="arabicPeriod"/>
              <a:defRPr/>
            </a:pPr>
            <a:r>
              <a:rPr lang="en-US" dirty="0">
                <a:ea typeface="ＭＳ Ｐゴシック" pitchFamily="-48" charset="-128"/>
                <a:cs typeface="ＭＳ Ｐゴシック"/>
              </a:rPr>
              <a:t>With four consecutive data points above or below, increase goal or change program</a:t>
            </a:r>
          </a:p>
          <a:p>
            <a:pPr marL="457200" indent="-457200">
              <a:spcBef>
                <a:spcPct val="30000"/>
              </a:spcBef>
              <a:spcAft>
                <a:spcPct val="0"/>
              </a:spcAft>
              <a:buClrTx/>
              <a:buFont typeface="+mj-lt"/>
              <a:buAutoNum type="arabicPeriod"/>
              <a:defRPr/>
            </a:pPr>
            <a:r>
              <a:rPr lang="en-US" dirty="0">
                <a:ea typeface="ＭＳ Ｐゴシック" pitchFamily="-48" charset="-128"/>
                <a:cs typeface="ＭＳ Ｐゴシック"/>
              </a:rPr>
              <a:t>If you have eight weekly points without a decision (since the last goal increase or program change), continue with four-point decision making, but if that doesn’t produce </a:t>
            </a:r>
            <a:br>
              <a:rPr lang="en-US" dirty="0">
                <a:ea typeface="ＭＳ Ｐゴシック" pitchFamily="-48" charset="-128"/>
                <a:cs typeface="ＭＳ Ｐゴシック"/>
              </a:rPr>
            </a:br>
            <a:r>
              <a:rPr lang="en-US" dirty="0">
                <a:ea typeface="ＭＳ Ｐゴシック" pitchFamily="-48" charset="-128"/>
                <a:cs typeface="ＭＳ Ｐゴシック"/>
              </a:rPr>
              <a:t>a decision:</a:t>
            </a:r>
          </a:p>
          <a:p>
            <a:pPr marL="457200" indent="-457200">
              <a:spcBef>
                <a:spcPct val="30000"/>
              </a:spcBef>
              <a:spcAft>
                <a:spcPct val="0"/>
              </a:spcAft>
              <a:buClrTx/>
              <a:buFont typeface="+mj-lt"/>
              <a:buAutoNum type="arabicPeriod"/>
              <a:defRPr/>
            </a:pPr>
            <a:r>
              <a:rPr lang="en-US" dirty="0">
                <a:ea typeface="ＭＳ Ｐゴシック" pitchFamily="-48" charset="-128"/>
                <a:cs typeface="ＭＳ Ｐゴシック"/>
              </a:rPr>
              <a:t>Draw a trend line </a:t>
            </a:r>
            <a:r>
              <a:rPr lang="en-US" b="1" dirty="0">
                <a:ea typeface="ＭＳ Ｐゴシック" pitchFamily="-48" charset="-128"/>
                <a:cs typeface="ＭＳ Ｐゴシック"/>
              </a:rPr>
              <a:t>each week </a:t>
            </a:r>
            <a:r>
              <a:rPr lang="en-US" dirty="0">
                <a:ea typeface="ＭＳ Ｐゴシック" pitchFamily="-48" charset="-128"/>
                <a:cs typeface="ＭＳ Ｐゴシック"/>
              </a:rPr>
              <a:t>to determine if the trend line provides the basis for a decision (if the trend line is steeper/flatter than the goal line, increase the goal or change the program). </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73</a:t>
            </a:fld>
            <a:endParaRPr lang="en-US" dirty="0"/>
          </a:p>
        </p:txBody>
      </p:sp>
    </p:spTree>
    <p:extLst>
      <p:ext uri="{BB962C8B-B14F-4D97-AF65-F5344CB8AC3E}">
        <p14:creationId xmlns:p14="http://schemas.microsoft.com/office/powerpoint/2010/main" val="19431912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Combined Decision Rule</a:t>
            </a:r>
          </a:p>
        </p:txBody>
      </p:sp>
      <p:pic>
        <p:nvPicPr>
          <p:cNvPr id="5" name="Content Placeholder 4" descr="A screenshot of a graph that demonstrates a combined decision rule. The graph shows the need for an instructional change due to lack of progress. "/>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383506" y="1981200"/>
            <a:ext cx="6832600" cy="3975100"/>
          </a:xfrm>
        </p:spPr>
      </p:pic>
      <p:sp>
        <p:nvSpPr>
          <p:cNvPr id="4" name="Slide Number Placeholder 3"/>
          <p:cNvSpPr>
            <a:spLocks noGrp="1"/>
          </p:cNvSpPr>
          <p:nvPr>
            <p:ph type="sldNum" sz="quarter" idx="10"/>
          </p:nvPr>
        </p:nvSpPr>
        <p:spPr/>
        <p:txBody>
          <a:bodyPr/>
          <a:lstStyle/>
          <a:p>
            <a:pPr algn="r"/>
            <a:fld id="{F3477EC8-074D-41C4-94AE-E9EA7CEEA348}" type="slidenum">
              <a:rPr lang="en-US" smtClean="0"/>
              <a:pPr algn="r"/>
              <a:t>74</a:t>
            </a:fld>
            <a:endParaRPr lang="en-US" dirty="0"/>
          </a:p>
        </p:txBody>
      </p:sp>
    </p:spTree>
    <p:custDataLst>
      <p:tags r:id="rId1"/>
    </p:custDataLst>
    <p:extLst>
      <p:ext uri="{BB962C8B-B14F-4D97-AF65-F5344CB8AC3E}">
        <p14:creationId xmlns:p14="http://schemas.microsoft.com/office/powerpoint/2010/main" val="19643532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7388" y="3042223"/>
            <a:ext cx="7095846" cy="1345746"/>
          </a:xfrm>
        </p:spPr>
        <p:txBody>
          <a:bodyPr/>
          <a:lstStyle/>
          <a:p>
            <a:r>
              <a:rPr lang="en-US" dirty="0"/>
              <a:t>Additional Considerations and Summary</a:t>
            </a:r>
          </a:p>
        </p:txBody>
      </p:sp>
      <p:sp>
        <p:nvSpPr>
          <p:cNvPr id="2" name="Content Placeholder 1">
            <a:extLst>
              <a:ext uri="{FF2B5EF4-FFF2-40B4-BE49-F238E27FC236}">
                <a16:creationId xmlns:a16="http://schemas.microsoft.com/office/drawing/2014/main" id="{22F7DDA1-8078-4DE5-9378-CF042BB4128F}"/>
              </a:ext>
            </a:extLst>
          </p:cNvPr>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4DBB3109-6B36-4C42-ABE5-993D6B0A452A}" type="slidenum">
              <a:rPr lang="en-US" smtClean="0">
                <a:solidFill>
                  <a:srgbClr val="FFFFFF">
                    <a:lumMod val="75000"/>
                  </a:srgbClr>
                </a:solidFill>
              </a:rPr>
              <a:pPr/>
              <a:t>75</a:t>
            </a:fld>
            <a:endParaRPr lang="en-US" dirty="0">
              <a:solidFill>
                <a:srgbClr val="FFFFFF">
                  <a:lumMod val="75000"/>
                </a:srgbClr>
              </a:solidFill>
            </a:endParaRPr>
          </a:p>
        </p:txBody>
      </p:sp>
    </p:spTree>
    <p:extLst>
      <p:ext uri="{BB962C8B-B14F-4D97-AF65-F5344CB8AC3E}">
        <p14:creationId xmlns:p14="http://schemas.microsoft.com/office/powerpoint/2010/main" val="37272144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Should We Ever Assess Off-Level…? </a:t>
            </a:r>
            <a:br>
              <a:rPr lang="en-US" dirty="0"/>
            </a:br>
            <a:r>
              <a:rPr lang="en-US" dirty="0"/>
              <a:t>Consider the Purpose of the Assessment</a:t>
            </a:r>
          </a:p>
        </p:txBody>
      </p:sp>
      <p:sp>
        <p:nvSpPr>
          <p:cNvPr id="6" name="Content Placeholder 5"/>
          <p:cNvSpPr>
            <a:spLocks noGrp="1"/>
          </p:cNvSpPr>
          <p:nvPr>
            <p:ph idx="1"/>
          </p:nvPr>
        </p:nvSpPr>
        <p:spPr/>
        <p:txBody>
          <a:bodyPr/>
          <a:lstStyle/>
          <a:p>
            <a:pPr marL="0" indent="0">
              <a:buNone/>
            </a:pPr>
            <a:r>
              <a:rPr lang="en-US" b="1" dirty="0"/>
              <a:t>Screening</a:t>
            </a:r>
            <a:r>
              <a:rPr lang="en-US" i="1" dirty="0"/>
              <a:t> </a:t>
            </a:r>
            <a:r>
              <a:rPr lang="en-US" dirty="0"/>
              <a:t>to identify students at risk for poor learning outcomes should occur at grade level because it serves the following purposes:</a:t>
            </a:r>
          </a:p>
          <a:p>
            <a:r>
              <a:rPr lang="en-US" dirty="0"/>
              <a:t>Determines students’ response to grade-level core instruction.</a:t>
            </a:r>
          </a:p>
          <a:p>
            <a:r>
              <a:rPr lang="en-US" dirty="0"/>
              <a:t>Assesses performance relative to grade-level expectations.</a:t>
            </a:r>
          </a:p>
          <a:p>
            <a:r>
              <a:rPr lang="en-US" dirty="0"/>
              <a:t>Provides schoolwide data regarding the percentage of students in each grade level who are at or below benchmarks.</a:t>
            </a:r>
          </a:p>
          <a:p>
            <a:endParaRPr lang="en-US" dirty="0"/>
          </a:p>
        </p:txBody>
      </p:sp>
      <p:sp>
        <p:nvSpPr>
          <p:cNvPr id="4" name="Slide Number Placeholder 3"/>
          <p:cNvSpPr>
            <a:spLocks noGrp="1"/>
          </p:cNvSpPr>
          <p:nvPr>
            <p:ph type="sldNum" sz="quarter" idx="10"/>
          </p:nvPr>
        </p:nvSpPr>
        <p:spPr/>
        <p:txBody>
          <a:bodyPr/>
          <a:lstStyle/>
          <a:p>
            <a:fld id="{A1A8B8B9-B651-4439-A868-E8F04EF81465}" type="slidenum">
              <a:rPr lang="en-US" smtClean="0"/>
              <a:pPr/>
              <a:t>76</a:t>
            </a:fld>
            <a:endParaRPr lang="en-US" dirty="0"/>
          </a:p>
        </p:txBody>
      </p:sp>
    </p:spTree>
    <p:extLst>
      <p:ext uri="{BB962C8B-B14F-4D97-AF65-F5344CB8AC3E}">
        <p14:creationId xmlns:p14="http://schemas.microsoft.com/office/powerpoint/2010/main" val="1883179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Should We Ever Assess Off-Level…? </a:t>
            </a:r>
            <a:br>
              <a:rPr lang="en-US" dirty="0"/>
            </a:br>
            <a:r>
              <a:rPr lang="en-US" dirty="0"/>
              <a:t>Consider the Purpose of the Assessment</a:t>
            </a:r>
          </a:p>
        </p:txBody>
      </p:sp>
      <p:sp>
        <p:nvSpPr>
          <p:cNvPr id="7" name="Content Placeholder 6"/>
          <p:cNvSpPr>
            <a:spLocks noGrp="1"/>
          </p:cNvSpPr>
          <p:nvPr>
            <p:ph idx="1"/>
          </p:nvPr>
        </p:nvSpPr>
        <p:spPr/>
        <p:txBody>
          <a:bodyPr/>
          <a:lstStyle/>
          <a:p>
            <a:r>
              <a:rPr lang="en-US" dirty="0"/>
              <a:t>Progress monitoring should be done at grade level when possible, </a:t>
            </a:r>
            <a:r>
              <a:rPr lang="en-US" b="1" i="1" dirty="0"/>
              <a:t>but</a:t>
            </a:r>
            <a:r>
              <a:rPr lang="en-US" i="1" dirty="0"/>
              <a:t>…</a:t>
            </a:r>
          </a:p>
          <a:p>
            <a:pPr lvl="1"/>
            <a:r>
              <a:rPr lang="en-US" sz="2400" i="1" dirty="0"/>
              <a:t>if</a:t>
            </a:r>
            <a:r>
              <a:rPr lang="en-US" sz="2400" dirty="0"/>
              <a:t> a student’s performance is well below grade-level expectations, grade-level probes are unlikely to be sensitive to growth. </a:t>
            </a:r>
          </a:p>
          <a:p>
            <a:pPr lvl="1"/>
            <a:r>
              <a:rPr lang="en-US" sz="2400" dirty="0"/>
              <a:t>Off-level assessment may be warranted in these cases.</a:t>
            </a:r>
          </a:p>
          <a:p>
            <a:endParaRPr lang="en-US" dirty="0"/>
          </a:p>
        </p:txBody>
      </p:sp>
      <p:sp>
        <p:nvSpPr>
          <p:cNvPr id="4" name="Slide Number Placeholder 3"/>
          <p:cNvSpPr>
            <a:spLocks noGrp="1"/>
          </p:cNvSpPr>
          <p:nvPr>
            <p:ph type="sldNum" sz="quarter" idx="10"/>
          </p:nvPr>
        </p:nvSpPr>
        <p:spPr/>
        <p:txBody>
          <a:bodyPr/>
          <a:lstStyle/>
          <a:p>
            <a:fld id="{A1A8B8B9-B651-4439-A868-E8F04EF81465}" type="slidenum">
              <a:rPr lang="en-US" smtClean="0"/>
              <a:pPr/>
              <a:t>77</a:t>
            </a:fld>
            <a:endParaRPr lang="en-US" dirty="0"/>
          </a:p>
        </p:txBody>
      </p:sp>
    </p:spTree>
    <p:extLst>
      <p:ext uri="{BB962C8B-B14F-4D97-AF65-F5344CB8AC3E}">
        <p14:creationId xmlns:p14="http://schemas.microsoft.com/office/powerpoint/2010/main" val="3772060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How Can I Confirm or Augment Data </a:t>
            </a:r>
            <a:br>
              <a:rPr lang="en-US" dirty="0"/>
            </a:br>
            <a:r>
              <a:rPr lang="en-US" dirty="0"/>
              <a:t>Collected With General Outcome Measures?</a:t>
            </a:r>
          </a:p>
        </p:txBody>
      </p:sp>
      <p:sp>
        <p:nvSpPr>
          <p:cNvPr id="6" name="Content Placeholder 5"/>
          <p:cNvSpPr>
            <a:spLocks noGrp="1"/>
          </p:cNvSpPr>
          <p:nvPr>
            <p:ph idx="1"/>
          </p:nvPr>
        </p:nvSpPr>
        <p:spPr/>
        <p:txBody>
          <a:bodyPr/>
          <a:lstStyle/>
          <a:p>
            <a:r>
              <a:rPr lang="en-US" dirty="0"/>
              <a:t>In some cases, particularly when working with older students, it may be worthwhile to augment traditional progress monitoring tools. </a:t>
            </a:r>
          </a:p>
          <a:p>
            <a:pPr lvl="1"/>
            <a:r>
              <a:rPr lang="en-US" sz="2000" dirty="0"/>
              <a:t>In mathematics, we may want to investigate strategy use to understand students’ errors, mathematical thinking, or low fluency.</a:t>
            </a:r>
          </a:p>
          <a:p>
            <a:r>
              <a:rPr lang="en-US" dirty="0"/>
              <a:t>Brief interviews can help corroborate progress monitoring data or gain new information.</a:t>
            </a:r>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78</a:t>
            </a:fld>
            <a:endParaRPr lang="en-US" dirty="0"/>
          </a:p>
        </p:txBody>
      </p:sp>
    </p:spTree>
    <p:extLst>
      <p:ext uri="{BB962C8B-B14F-4D97-AF65-F5344CB8AC3E}">
        <p14:creationId xmlns:p14="http://schemas.microsoft.com/office/powerpoint/2010/main" val="3069104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Sample Interview Questions to Augment Mathematics Progress Monitoring Data</a:t>
            </a:r>
          </a:p>
        </p:txBody>
      </p:sp>
      <p:sp>
        <p:nvSpPr>
          <p:cNvPr id="3" name="Content Placeholder 2"/>
          <p:cNvSpPr>
            <a:spLocks noGrp="1"/>
          </p:cNvSpPr>
          <p:nvPr>
            <p:ph idx="1"/>
          </p:nvPr>
        </p:nvSpPr>
        <p:spPr/>
        <p:txBody>
          <a:bodyPr/>
          <a:lstStyle/>
          <a:p>
            <a:r>
              <a:rPr lang="en-US" dirty="0"/>
              <a:t>How did you solve the problem? What was your strategy?</a:t>
            </a:r>
          </a:p>
          <a:p>
            <a:pPr lvl="1"/>
            <a:r>
              <a:rPr lang="en-US" sz="2000" dirty="0"/>
              <a:t>What did you do first? Next?</a:t>
            </a:r>
            <a:endParaRPr lang="en-US" sz="2000" strike="sngStrike" dirty="0"/>
          </a:p>
          <a:p>
            <a:r>
              <a:rPr lang="en-US" dirty="0"/>
              <a:t>Why did you choose this strategy? </a:t>
            </a:r>
          </a:p>
          <a:p>
            <a:r>
              <a:rPr lang="en-US" dirty="0"/>
              <a:t>Is there another strategy that you could have used? </a:t>
            </a:r>
          </a:p>
          <a:p>
            <a:r>
              <a:rPr lang="en-US" dirty="0"/>
              <a:t>Can you give me an example of another type of problem for which you could use the same steps or strategy? </a:t>
            </a:r>
            <a:endParaRPr lang="en-US" strike="sngStrike"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79</a:t>
            </a:fld>
            <a:endParaRPr lang="en-US" dirty="0"/>
          </a:p>
        </p:txBody>
      </p:sp>
    </p:spTree>
    <p:extLst>
      <p:ext uri="{BB962C8B-B14F-4D97-AF65-F5344CB8AC3E}">
        <p14:creationId xmlns:p14="http://schemas.microsoft.com/office/powerpoint/2010/main" val="2139381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Where Does Progress Monitoring Fit In?</a:t>
            </a:r>
          </a:p>
        </p:txBody>
      </p:sp>
      <p:sp>
        <p:nvSpPr>
          <p:cNvPr id="2" name="Content Placeholder 1"/>
          <p:cNvSpPr>
            <a:spLocks noGrp="1"/>
          </p:cNvSpPr>
          <p:nvPr>
            <p:ph idx="1"/>
          </p:nvPr>
        </p:nvSpPr>
        <p:spPr>
          <a:xfrm>
            <a:off x="687526" y="1607853"/>
            <a:ext cx="8012055" cy="4726300"/>
          </a:xfrm>
        </p:spPr>
        <p:txBody>
          <a:bodyPr/>
          <a:lstStyle/>
          <a:p>
            <a:r>
              <a:rPr lang="en-US" dirty="0"/>
              <a:t>A standard method of </a:t>
            </a:r>
            <a:r>
              <a:rPr lang="en-US" b="1" dirty="0"/>
              <a:t>formative assessment </a:t>
            </a:r>
            <a:r>
              <a:rPr lang="en-US" dirty="0"/>
              <a:t>tells us </a:t>
            </a:r>
            <a:r>
              <a:rPr lang="en-US" b="1" dirty="0">
                <a:solidFill>
                  <a:schemeClr val="accent2"/>
                </a:solidFill>
              </a:rPr>
              <a:t>how well students are responding to instruction.</a:t>
            </a:r>
            <a:endParaRPr lang="en-US" dirty="0"/>
          </a:p>
          <a:p>
            <a:r>
              <a:rPr lang="en-US" dirty="0"/>
              <a:t>Progress monitoring tools have the following characteristics: </a:t>
            </a:r>
          </a:p>
          <a:p>
            <a:pPr lvl="1"/>
            <a:r>
              <a:rPr lang="en-US" sz="2000" dirty="0"/>
              <a:t>Brief assessments</a:t>
            </a:r>
          </a:p>
          <a:p>
            <a:pPr lvl="1"/>
            <a:r>
              <a:rPr lang="en-US" sz="2000" dirty="0"/>
              <a:t>Repeated measures that capture student learning</a:t>
            </a:r>
          </a:p>
          <a:p>
            <a:pPr lvl="1"/>
            <a:r>
              <a:rPr lang="en-US" sz="2000" dirty="0"/>
              <a:t>Measures of age-appropriate outcomes</a:t>
            </a:r>
          </a:p>
          <a:p>
            <a:pPr lvl="1"/>
            <a:r>
              <a:rPr lang="en-US" sz="2000" dirty="0"/>
              <a:t>Reliable, valid, and evidence-based</a:t>
            </a:r>
          </a:p>
          <a:p>
            <a:pPr marL="822960" lvl="1" indent="-457200">
              <a:lnSpc>
                <a:spcPct val="80000"/>
              </a:lnSpc>
              <a:buFont typeface="Wingdings" pitchFamily="2" charset="2"/>
              <a:buChar char="§"/>
            </a:pPr>
            <a:endParaRPr lang="en-US" sz="2400" dirty="0"/>
          </a:p>
          <a:p>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8</a:t>
            </a:fld>
            <a:endParaRPr lang="en-US" dirty="0">
              <a:solidFill>
                <a:srgbClr val="FFFFFF">
                  <a:lumMod val="75000"/>
                </a:srgbClr>
              </a:solidFill>
            </a:endParaRPr>
          </a:p>
        </p:txBody>
      </p:sp>
    </p:spTree>
    <p:extLst>
      <p:ext uri="{BB962C8B-B14F-4D97-AF65-F5344CB8AC3E}">
        <p14:creationId xmlns:p14="http://schemas.microsoft.com/office/powerpoint/2010/main" val="18020258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7388" y="390090"/>
            <a:ext cx="8224837" cy="984885"/>
          </a:xfrm>
        </p:spPr>
        <p:txBody>
          <a:bodyPr/>
          <a:lstStyle/>
          <a:p>
            <a:r>
              <a:rPr lang="en-US" dirty="0"/>
              <a:t>Optional Practice: Asking Students </a:t>
            </a:r>
            <a:br>
              <a:rPr lang="en-US" dirty="0"/>
            </a:br>
            <a:r>
              <a:rPr lang="en-US" dirty="0"/>
              <a:t>About Strategies</a:t>
            </a:r>
          </a:p>
        </p:txBody>
      </p:sp>
      <p:sp>
        <p:nvSpPr>
          <p:cNvPr id="7" name="Content Placeholder 2"/>
          <p:cNvSpPr>
            <a:spLocks noGrp="1"/>
          </p:cNvSpPr>
          <p:nvPr>
            <p:ph idx="1"/>
          </p:nvPr>
        </p:nvSpPr>
        <p:spPr/>
        <p:txBody>
          <a:bodyPr/>
          <a:lstStyle/>
          <a:p>
            <a:pPr marL="0" indent="0">
              <a:buNone/>
            </a:pPr>
            <a:r>
              <a:rPr lang="en-US" dirty="0"/>
              <a:t>The average temperature of the ocean is 62.5˚F. The average length of a humpback whale is 13.9 meters, while the average length of a killer whale is 6.72 meters. How much longer is the humpback whale than the killer whale?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80</a:t>
            </a:fld>
            <a:endParaRPr dirty="0">
              <a:solidFill>
                <a:srgbClr val="FFFFFF">
                  <a:lumMod val="75000"/>
                </a:srgbClr>
              </a:solidFill>
            </a:endParaRPr>
          </a:p>
        </p:txBody>
      </p:sp>
    </p:spTree>
    <p:extLst>
      <p:ext uri="{BB962C8B-B14F-4D97-AF65-F5344CB8AC3E}">
        <p14:creationId xmlns:p14="http://schemas.microsoft.com/office/powerpoint/2010/main" val="210834853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Discussion questions:</a:t>
            </a:r>
          </a:p>
          <a:p>
            <a:pPr marL="457200" indent="-457200">
              <a:buFont typeface="+mj-lt"/>
              <a:buAutoNum type="arabicPeriod"/>
            </a:pPr>
            <a:r>
              <a:rPr lang="en-US" dirty="0"/>
              <a:t>What types of questions did the teacher ask the student?</a:t>
            </a:r>
          </a:p>
          <a:p>
            <a:pPr marL="457200" indent="-457200">
              <a:buFont typeface="+mj-lt"/>
              <a:buAutoNum type="arabicPeriod"/>
            </a:pPr>
            <a:r>
              <a:rPr lang="en-US" dirty="0"/>
              <a:t>How might you vary your questions based on the type of mathematics problem or by student characteristics?</a:t>
            </a:r>
          </a:p>
          <a:p>
            <a:pPr marL="457200" indent="-457200">
              <a:buFont typeface="+mj-lt"/>
              <a:buAutoNum type="arabicPeriod"/>
            </a:pPr>
            <a:r>
              <a:rPr lang="en-US" dirty="0"/>
              <a:t>What skills did the student need to be able to solve this problem?</a:t>
            </a:r>
          </a:p>
          <a:p>
            <a:pPr marL="457200" indent="-457200">
              <a:buFont typeface="+mj-lt"/>
              <a:buAutoNum type="arabicPeriod"/>
            </a:pPr>
            <a:r>
              <a:rPr lang="en-US" dirty="0"/>
              <a:t>What terminology might the student need to explain how to solve this problem?</a:t>
            </a:r>
          </a:p>
        </p:txBody>
      </p:sp>
      <p:sp>
        <p:nvSpPr>
          <p:cNvPr id="3" name="Title 2"/>
          <p:cNvSpPr>
            <a:spLocks noGrp="1"/>
          </p:cNvSpPr>
          <p:nvPr>
            <p:ph type="title"/>
          </p:nvPr>
        </p:nvSpPr>
        <p:spPr/>
        <p:txBody>
          <a:bodyPr/>
          <a:lstStyle/>
          <a:p>
            <a:r>
              <a:rPr lang="en-US" dirty="0"/>
              <a:t>Optional Practice: Asking Students About Strategies</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81</a:t>
            </a:fld>
            <a:endParaRPr lang="en-US" dirty="0"/>
          </a:p>
        </p:txBody>
      </p:sp>
    </p:spTree>
    <p:extLst>
      <p:ext uri="{BB962C8B-B14F-4D97-AF65-F5344CB8AC3E}">
        <p14:creationId xmlns:p14="http://schemas.microsoft.com/office/powerpoint/2010/main" val="175475314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Summary</a:t>
            </a:r>
          </a:p>
        </p:txBody>
      </p:sp>
      <p:sp>
        <p:nvSpPr>
          <p:cNvPr id="3" name="Content Placeholder 2"/>
          <p:cNvSpPr>
            <a:spLocks noGrp="1"/>
          </p:cNvSpPr>
          <p:nvPr>
            <p:ph idx="1"/>
          </p:nvPr>
        </p:nvSpPr>
        <p:spPr>
          <a:xfrm>
            <a:off x="687527" y="1607853"/>
            <a:ext cx="7944008" cy="4726300"/>
          </a:xfrm>
        </p:spPr>
        <p:txBody>
          <a:bodyPr/>
          <a:lstStyle/>
          <a:p>
            <a:r>
              <a:rPr lang="en-US" dirty="0"/>
              <a:t>Progress monitoring data help us do the following:</a:t>
            </a:r>
          </a:p>
          <a:p>
            <a:pPr lvl="1"/>
            <a:r>
              <a:rPr lang="en-US" sz="2400" dirty="0"/>
              <a:t>Decide which students need DBI.</a:t>
            </a:r>
          </a:p>
          <a:p>
            <a:pPr lvl="1"/>
            <a:r>
              <a:rPr lang="en-US" sz="2400" dirty="0"/>
              <a:t>Determine a student’s response to an individualized intervention, deciding when instructional changes need to be made.</a:t>
            </a:r>
          </a:p>
          <a:p>
            <a:pPr lvl="1"/>
            <a:r>
              <a:rPr lang="en-US" sz="2400" dirty="0"/>
              <a:t>Write strong, current levels of performance, goals, and objectives for IEPs or other individualized instructional planning.</a:t>
            </a:r>
          </a:p>
        </p:txBody>
      </p:sp>
      <p:sp>
        <p:nvSpPr>
          <p:cNvPr id="4" name="Slide Number Placeholder 3"/>
          <p:cNvSpPr>
            <a:spLocks noGrp="1"/>
          </p:cNvSpPr>
          <p:nvPr>
            <p:ph type="sldNum" sz="quarter" idx="10"/>
          </p:nvPr>
        </p:nvSpPr>
        <p:spPr/>
        <p:txBody>
          <a:bodyPr/>
          <a:lstStyle/>
          <a:p>
            <a:fld id="{4DBB3109-6B36-4C42-ABE5-993D6B0A452A}" type="slidenum">
              <a:rPr lang="en-US" smtClean="0">
                <a:solidFill>
                  <a:srgbClr val="FFFFFF">
                    <a:lumMod val="75000"/>
                  </a:srgbClr>
                </a:solidFill>
              </a:rPr>
              <a:pPr/>
              <a:t>82</a:t>
            </a:fld>
            <a:endParaRPr lang="en-US" dirty="0">
              <a:solidFill>
                <a:srgbClr val="FFFFFF">
                  <a:lumMod val="75000"/>
                </a:srgbClr>
              </a:solidFill>
            </a:endParaRPr>
          </a:p>
        </p:txBody>
      </p:sp>
    </p:spTree>
    <p:extLst>
      <p:ext uri="{BB962C8B-B14F-4D97-AF65-F5344CB8AC3E}">
        <p14:creationId xmlns:p14="http://schemas.microsoft.com/office/powerpoint/2010/main" val="7303731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Quiz</a:t>
            </a:r>
          </a:p>
        </p:txBody>
      </p:sp>
      <p:sp>
        <p:nvSpPr>
          <p:cNvPr id="3" name="Content Placeholder 2"/>
          <p:cNvSpPr>
            <a:spLocks noGrp="1"/>
          </p:cNvSpPr>
          <p:nvPr>
            <p:ph idx="1"/>
          </p:nvPr>
        </p:nvSpPr>
        <p:spPr/>
        <p:txBody>
          <a:bodyPr/>
          <a:lstStyle/>
          <a:p>
            <a:pPr marL="514350" indent="-514350">
              <a:buFont typeface="+mj-lt"/>
              <a:buAutoNum type="arabicPeriod"/>
            </a:pPr>
            <a:r>
              <a:rPr lang="en-US" dirty="0"/>
              <a:t>What type of assessment is progress monitoring (summative, formative, or diagnostic)?</a:t>
            </a:r>
          </a:p>
          <a:p>
            <a:pPr marL="514350" indent="-514350">
              <a:buFont typeface="+mj-lt"/>
              <a:buAutoNum type="arabicPeriod"/>
            </a:pPr>
            <a:r>
              <a:rPr lang="en-US" dirty="0"/>
              <a:t>Identify at least one challenge with mastery measurement that the GOM approach to progress monitoring addresses.</a:t>
            </a:r>
          </a:p>
          <a:p>
            <a:pPr marL="514350" indent="-514350">
              <a:buFont typeface="+mj-lt"/>
              <a:buAutoNum type="arabicPeriod"/>
            </a:pPr>
            <a:r>
              <a:rPr lang="en-US" dirty="0"/>
              <a:t>Which goal-setting method might you use for students performing well below their peers?</a:t>
            </a:r>
          </a:p>
          <a:p>
            <a:pPr marL="514350" indent="-514350">
              <a:buFont typeface="+mj-lt"/>
              <a:buAutoNum type="arabicPeriod"/>
            </a:pPr>
            <a:r>
              <a:rPr lang="en-US" dirty="0"/>
              <a:t>Which decision rule is more sensitive to change—the four-point method or trend-line analysis?</a:t>
            </a:r>
          </a:p>
          <a:p>
            <a:pPr marL="514350" indent="-51435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4DBB3109-6B36-4C42-ABE5-993D6B0A452A}" type="slidenum">
              <a:rPr lang="en-US" smtClean="0">
                <a:solidFill>
                  <a:srgbClr val="FFFFFF">
                    <a:lumMod val="75000"/>
                  </a:srgbClr>
                </a:solidFill>
              </a:rPr>
              <a:pPr/>
              <a:t>83</a:t>
            </a:fld>
            <a:endParaRPr lang="en-US" dirty="0">
              <a:solidFill>
                <a:srgbClr val="FFFFFF">
                  <a:lumMod val="75000"/>
                </a:srgbClr>
              </a:solidFill>
            </a:endParaRPr>
          </a:p>
        </p:txBody>
      </p:sp>
    </p:spTree>
    <p:extLst>
      <p:ext uri="{BB962C8B-B14F-4D97-AF65-F5344CB8AC3E}">
        <p14:creationId xmlns:p14="http://schemas.microsoft.com/office/powerpoint/2010/main" val="139449216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Questions and Discussion</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84</a:t>
            </a:fld>
            <a:endParaRPr lang="en-US" dirty="0"/>
          </a:p>
        </p:txBody>
      </p:sp>
      <p:pic>
        <p:nvPicPr>
          <p:cNvPr id="9" name="Content Placeholder 8" descr="A picture containing indoor, desk, table, lit&#10;&#10;Description automatically generated">
            <a:extLst>
              <a:ext uri="{FF2B5EF4-FFF2-40B4-BE49-F238E27FC236}">
                <a16:creationId xmlns:a16="http://schemas.microsoft.com/office/drawing/2014/main" id="{CE36A2C4-BFA8-424E-A921-5D34AB3FFDA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36813" y="1608138"/>
            <a:ext cx="4725987" cy="4725987"/>
          </a:xfrm>
        </p:spPr>
      </p:pic>
      <p:sp>
        <p:nvSpPr>
          <p:cNvPr id="10" name="TextBox 9">
            <a:extLst>
              <a:ext uri="{FF2B5EF4-FFF2-40B4-BE49-F238E27FC236}">
                <a16:creationId xmlns:a16="http://schemas.microsoft.com/office/drawing/2014/main" id="{5433A5B9-E243-E149-A24A-ED1BE8E2AC10}"/>
              </a:ext>
            </a:extLst>
          </p:cNvPr>
          <p:cNvSpPr txBox="1"/>
          <p:nvPr/>
        </p:nvSpPr>
        <p:spPr>
          <a:xfrm>
            <a:off x="2436813" y="5975468"/>
            <a:ext cx="3178434" cy="338554"/>
          </a:xfrm>
          <a:prstGeom prst="rect">
            <a:avLst/>
          </a:prstGeom>
          <a:noFill/>
        </p:spPr>
        <p:txBody>
          <a:bodyPr wrap="none" rtlCol="0">
            <a:spAutoFit/>
          </a:bodyPr>
          <a:lstStyle/>
          <a:p>
            <a:r>
              <a:rPr lang="en-US" sz="1600" dirty="0">
                <a:solidFill>
                  <a:schemeClr val="bg1"/>
                </a:solidFill>
              </a:rPr>
              <a:t>Photo by </a:t>
            </a:r>
            <a:r>
              <a:rPr lang="en-US" sz="1600" dirty="0">
                <a:solidFill>
                  <a:schemeClr val="bg1"/>
                </a:solidFill>
                <a:hlinkClick r:id="rId4">
                  <a:extLst>
                    <a:ext uri="{A12FA001-AC4F-418D-AE19-62706E023703}">
                      <ahyp:hlinkClr xmlns:ahyp="http://schemas.microsoft.com/office/drawing/2018/hyperlinkcolor" val="tx"/>
                    </a:ext>
                  </a:extLst>
                </a:hlinkClick>
              </a:rPr>
              <a:t>Jon Tyson</a:t>
            </a:r>
            <a:r>
              <a:rPr lang="en-US" sz="1600" dirty="0">
                <a:solidFill>
                  <a:schemeClr val="bg1"/>
                </a:solidFill>
              </a:rPr>
              <a:t> on </a:t>
            </a:r>
            <a:r>
              <a:rPr lang="en-US" sz="1600" dirty="0">
                <a:solidFill>
                  <a:schemeClr val="bg1"/>
                </a:solidFill>
                <a:hlinkClick r:id="rId5">
                  <a:extLst>
                    <a:ext uri="{A12FA001-AC4F-418D-AE19-62706E023703}">
                      <ahyp:hlinkClr xmlns:ahyp="http://schemas.microsoft.com/office/drawing/2018/hyperlinkcolor" val="tx"/>
                    </a:ext>
                  </a:extLst>
                </a:hlinkClick>
              </a:rPr>
              <a:t>Unsplash</a:t>
            </a:r>
            <a:endParaRPr lang="en-US" sz="1600" dirty="0">
              <a:solidFill>
                <a:schemeClr val="bg1"/>
              </a:solidFill>
            </a:endParaRPr>
          </a:p>
        </p:txBody>
      </p:sp>
    </p:spTree>
    <p:extLst>
      <p:ext uri="{BB962C8B-B14F-4D97-AF65-F5344CB8AC3E}">
        <p14:creationId xmlns:p14="http://schemas.microsoft.com/office/powerpoint/2010/main" val="111029769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References</a:t>
            </a:r>
          </a:p>
        </p:txBody>
      </p:sp>
      <p:sp>
        <p:nvSpPr>
          <p:cNvPr id="6" name="Content Placeholder 5"/>
          <p:cNvSpPr>
            <a:spLocks noGrp="1"/>
          </p:cNvSpPr>
          <p:nvPr>
            <p:ph idx="1"/>
          </p:nvPr>
        </p:nvSpPr>
        <p:spPr>
          <a:xfrm>
            <a:off x="687527" y="1607853"/>
            <a:ext cx="7770674" cy="4726300"/>
          </a:xfrm>
        </p:spPr>
        <p:txBody>
          <a:bodyPr/>
          <a:lstStyle/>
          <a:p>
            <a:pPr marL="463550" indent="-463550">
              <a:buNone/>
            </a:pPr>
            <a:r>
              <a:rPr lang="en-US" sz="1800" dirty="0"/>
              <a:t>Bangert-Drowns, R. L., Kulik, J. A., &amp; Kulik, C.-L. C. (1991). Effects of frequent classroom testing. </a:t>
            </a:r>
            <a:r>
              <a:rPr lang="en-US" sz="1800" i="1" dirty="0"/>
              <a:t>Journal of Educational Research, 85</a:t>
            </a:r>
            <a:r>
              <a:rPr lang="en-US" sz="1800" dirty="0"/>
              <a:t>, </a:t>
            </a:r>
            <a:br>
              <a:rPr lang="en-US" sz="1800" dirty="0"/>
            </a:br>
            <a:r>
              <a:rPr lang="en-US" sz="1800" dirty="0"/>
              <a:t>89–99.</a:t>
            </a:r>
          </a:p>
          <a:p>
            <a:pPr marL="463550" indent="-463550">
              <a:buNone/>
            </a:pPr>
            <a:r>
              <a:rPr lang="en-US" sz="1800" dirty="0"/>
              <a:t>Christ, T. J., &amp; Silberglitt, B. (2007). Estimates of the standard error of measurement for curriculum-based measures of oral reading fluency.</a:t>
            </a:r>
            <a:r>
              <a:rPr lang="en-US" sz="1800" i="1" dirty="0"/>
              <a:t> School Psychology Review, 36, </a:t>
            </a:r>
            <a:r>
              <a:rPr lang="en-US" sz="1800" dirty="0"/>
              <a:t>130–146.</a:t>
            </a:r>
          </a:p>
          <a:p>
            <a:pPr marL="463550" indent="-463550">
              <a:buNone/>
            </a:pPr>
            <a:r>
              <a:rPr lang="en-US" sz="1800" dirty="0"/>
              <a:t>Fuchs, L. S., &amp; Fuchs, D. (1986). Effects of systematic formative evaluation: A meta-analysis. </a:t>
            </a:r>
            <a:r>
              <a:rPr lang="en-US" sz="1800" i="1" dirty="0"/>
              <a:t>Exceptional Children, 53</a:t>
            </a:r>
            <a:r>
              <a:rPr lang="en-US" sz="1800" dirty="0"/>
              <a:t>(3), 199–208.</a:t>
            </a:r>
          </a:p>
          <a:p>
            <a:pPr marL="463550" indent="-463550">
              <a:buNone/>
            </a:pPr>
            <a:r>
              <a:rPr lang="en-US" sz="1800" dirty="0"/>
              <a:t>Fuchs, L. S., &amp; Fuchs, D. (2007). </a:t>
            </a:r>
            <a:r>
              <a:rPr lang="en-US" sz="1800" i="1" dirty="0"/>
              <a:t>Using CBM for progress monitoring in reading</a:t>
            </a:r>
            <a:r>
              <a:rPr lang="en-US" sz="1800" dirty="0"/>
              <a:t>. Washington, DC: National Center on Student Progress Monitoring. Retrieved from </a:t>
            </a:r>
            <a:r>
              <a:rPr lang="en-US" sz="1800" dirty="0">
                <a:hlinkClick r:id="rId3" invalidUrl="http://www.studentprogress.org/summer_institute/2007/Intro reading/IntroReading_Manual_2007.pdf"/>
              </a:rPr>
              <a:t>http://www.studentprogress.org/summer_institute/2007/Intro%20reading/IntroReading_Manual_2007.pdf</a:t>
            </a:r>
            <a:endParaRPr lang="en-US" sz="1800" dirty="0"/>
          </a:p>
          <a:p>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85</a:t>
            </a:fld>
            <a:endParaRPr lang="en-US" dirty="0">
              <a:solidFill>
                <a:srgbClr val="FFFFFF">
                  <a:lumMod val="75000"/>
                </a:srgbClr>
              </a:solidFill>
            </a:endParaRPr>
          </a:p>
        </p:txBody>
      </p:sp>
    </p:spTree>
    <p:extLst>
      <p:ext uri="{BB962C8B-B14F-4D97-AF65-F5344CB8AC3E}">
        <p14:creationId xmlns:p14="http://schemas.microsoft.com/office/powerpoint/2010/main" val="40122339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References</a:t>
            </a:r>
          </a:p>
        </p:txBody>
      </p:sp>
      <p:sp>
        <p:nvSpPr>
          <p:cNvPr id="6" name="Content Placeholder 5"/>
          <p:cNvSpPr>
            <a:spLocks noGrp="1"/>
          </p:cNvSpPr>
          <p:nvPr>
            <p:ph idx="1"/>
          </p:nvPr>
        </p:nvSpPr>
        <p:spPr>
          <a:xfrm>
            <a:off x="687389" y="1611466"/>
            <a:ext cx="7827962" cy="4714531"/>
          </a:xfrm>
        </p:spPr>
        <p:txBody>
          <a:bodyPr/>
          <a:lstStyle/>
          <a:p>
            <a:pPr marL="463550" indent="-463550"/>
            <a:r>
              <a:rPr lang="en-US" sz="1800" dirty="0"/>
              <a:t>National Center on Intensive Intervention. (2013). </a:t>
            </a:r>
            <a:r>
              <a:rPr lang="en-US" sz="1800" i="1" dirty="0"/>
              <a:t>Data-based individualization: A framework for intensive intervention. </a:t>
            </a:r>
            <a:r>
              <a:rPr lang="en-US" sz="1800" dirty="0"/>
              <a:t>Washington, DC: Office of Special Education, U.S. Department of Education. Retrieved from </a:t>
            </a:r>
            <a:r>
              <a:rPr lang="en-US" sz="1800" dirty="0">
                <a:hlinkClick r:id="rId3"/>
              </a:rPr>
              <a:t>http://www.intensiveintervention.org/resource/data-based-individualization-framework-intensive-intervention</a:t>
            </a:r>
            <a:endParaRPr lang="en-US" sz="1800" dirty="0"/>
          </a:p>
          <a:p>
            <a:pPr marL="463550" indent="-463550"/>
            <a:r>
              <a:rPr lang="en-US" sz="1800" dirty="0"/>
              <a:t>National Center on Response to Intervention. (2012). </a:t>
            </a:r>
            <a:r>
              <a:rPr lang="en-US" sz="1800" i="1" dirty="0"/>
              <a:t>RTI implementer series module 2: Progress monitoring</a:t>
            </a:r>
            <a:r>
              <a:rPr lang="en-US" sz="1800" dirty="0"/>
              <a:t> [PowerPoint presentation]. Washington, DC: Author. Retrieved from </a:t>
            </a:r>
            <a:r>
              <a:rPr lang="en-US" sz="1800" dirty="0">
                <a:hlinkClick r:id="rId4"/>
              </a:rPr>
              <a:t>http://www.rti4success.org/resourcetype/rti-implementer-series-module-2-progress-monitoring</a:t>
            </a:r>
            <a:endParaRPr lang="en-US" sz="1800" dirty="0"/>
          </a:p>
          <a:p>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86</a:t>
            </a:fld>
            <a:endParaRPr lang="en-US" dirty="0">
              <a:solidFill>
                <a:srgbClr val="FFFFFF">
                  <a:lumMod val="75000"/>
                </a:srgbClr>
              </a:solidFill>
            </a:endParaRPr>
          </a:p>
        </p:txBody>
      </p:sp>
    </p:spTree>
    <p:extLst>
      <p:ext uri="{BB962C8B-B14F-4D97-AF65-F5344CB8AC3E}">
        <p14:creationId xmlns:p14="http://schemas.microsoft.com/office/powerpoint/2010/main" val="261487363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References</a:t>
            </a:r>
          </a:p>
        </p:txBody>
      </p:sp>
      <p:sp>
        <p:nvSpPr>
          <p:cNvPr id="6" name="Content Placeholder 5"/>
          <p:cNvSpPr>
            <a:spLocks noGrp="1"/>
          </p:cNvSpPr>
          <p:nvPr>
            <p:ph idx="1"/>
          </p:nvPr>
        </p:nvSpPr>
        <p:spPr>
          <a:xfrm>
            <a:off x="687526" y="1607853"/>
            <a:ext cx="7703999" cy="4726300"/>
          </a:xfrm>
        </p:spPr>
        <p:txBody>
          <a:bodyPr/>
          <a:lstStyle/>
          <a:p>
            <a:pPr marL="463550" indent="-463550">
              <a:buNone/>
            </a:pPr>
            <a:r>
              <a:rPr lang="en-US" sz="1800" dirty="0"/>
              <a:t>National Center on Response to Intervention (2013). </a:t>
            </a:r>
            <a:r>
              <a:rPr lang="en-US" sz="1800" i="1" dirty="0"/>
              <a:t>Screening briefs series—Brief #3: Predicting students at risk for reading and mathematics difficulties</a:t>
            </a:r>
            <a:r>
              <a:rPr lang="en-US" sz="1800" dirty="0"/>
              <a:t>. Washington, DC: U.S. Department of Education, Office of Special Education Programs, National Center on Response to Intervention. Retrieved from </a:t>
            </a:r>
            <a:r>
              <a:rPr lang="en-US" sz="1800" dirty="0">
                <a:hlinkClick r:id="rId3" invalidUrl="http://www.rti4success.org/pdf/RTI Screening Brief3-Predicting Students.pdf"/>
              </a:rPr>
              <a:t>http://www.rti4success.org/pdf/RTI%20Screening%20Brief3-Predicting%20Students.pdf</a:t>
            </a:r>
            <a:endParaRPr lang="en-US" sz="1800" dirty="0"/>
          </a:p>
          <a:p>
            <a:pPr marL="400050" indent="-400050">
              <a:buNone/>
            </a:pPr>
            <a:r>
              <a:rPr lang="en-US" sz="1800" dirty="0"/>
              <a:t>National Center on Student Progress Monitoring [n.d.]. </a:t>
            </a:r>
            <a:r>
              <a:rPr lang="en-US" sz="1800" i="1" dirty="0"/>
              <a:t>Introduction to using curriculum-based measurement for progress monitoring in math </a:t>
            </a:r>
            <a:r>
              <a:rPr lang="en-US" sz="1800" dirty="0"/>
              <a:t>[PowerPoint presentation]. Washington, DC: Author. Retrieved from </a:t>
            </a:r>
            <a:r>
              <a:rPr lang="en-US" sz="1800" dirty="0">
                <a:hlinkClick r:id="rId4"/>
              </a:rPr>
              <a:t>http://www.studentprogress.org/library/Webinars.asp#PMMath</a:t>
            </a:r>
            <a:endParaRPr lang="en-US" sz="1800" dirty="0"/>
          </a:p>
          <a:p>
            <a:pPr marL="463550" indent="-463550">
              <a:buNone/>
            </a:pPr>
            <a:r>
              <a:rPr lang="en-US" sz="1800" dirty="0"/>
              <a:t>Scriven, M. (1991). </a:t>
            </a:r>
            <a:r>
              <a:rPr lang="en-US" sz="1800" i="1" dirty="0"/>
              <a:t>Evaluation thesaurus</a:t>
            </a:r>
            <a:r>
              <a:rPr lang="en-US" sz="1800" dirty="0"/>
              <a:t> (4th ed.). Newbury Park, CA: SAGE Publications. </a:t>
            </a:r>
          </a:p>
          <a:p>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87</a:t>
            </a:fld>
            <a:endParaRPr lang="en-US" dirty="0">
              <a:solidFill>
                <a:srgbClr val="FFFFFF">
                  <a:lumMod val="75000"/>
                </a:srgbClr>
              </a:solidFill>
            </a:endParaRPr>
          </a:p>
        </p:txBody>
      </p:sp>
    </p:spTree>
    <p:extLst>
      <p:ext uri="{BB962C8B-B14F-4D97-AF65-F5344CB8AC3E}">
        <p14:creationId xmlns:p14="http://schemas.microsoft.com/office/powerpoint/2010/main" val="11222598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References</a:t>
            </a:r>
          </a:p>
        </p:txBody>
      </p:sp>
      <p:sp>
        <p:nvSpPr>
          <p:cNvPr id="6" name="Content Placeholder 5"/>
          <p:cNvSpPr>
            <a:spLocks noGrp="1"/>
          </p:cNvSpPr>
          <p:nvPr>
            <p:ph idx="1"/>
          </p:nvPr>
        </p:nvSpPr>
        <p:spPr>
          <a:xfrm>
            <a:off x="687526" y="1607853"/>
            <a:ext cx="7589699" cy="4726300"/>
          </a:xfrm>
        </p:spPr>
        <p:txBody>
          <a:bodyPr/>
          <a:lstStyle/>
          <a:p>
            <a:pPr marL="514350" indent="-514350">
              <a:buNone/>
            </a:pPr>
            <a:r>
              <a:rPr lang="en-US" sz="1800" dirty="0"/>
              <a:t>Stecker, P., Sáenz, L, &amp; Lemons, C. (2007). </a:t>
            </a:r>
            <a:r>
              <a:rPr lang="en-US" sz="1800" i="1" dirty="0"/>
              <a:t>Introduction to using CBM for progress monitoring in reading</a:t>
            </a:r>
            <a:r>
              <a:rPr lang="en-US" sz="1800" dirty="0"/>
              <a:t> [PowerPoint presentation]. 2007 Summer Institute on Progress Monitoring. Washington DC: National Center on Student Progress Monitoring. Retrieved from </a:t>
            </a:r>
            <a:r>
              <a:rPr lang="en-US" sz="1800" dirty="0">
                <a:hlinkClick r:id="rId3"/>
              </a:rPr>
              <a:t>http://www.studentprogress.org/weblibrary.asp#cbm_intro</a:t>
            </a:r>
            <a:endParaRPr lang="en-US" sz="1800" dirty="0"/>
          </a:p>
          <a:p>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88</a:t>
            </a:fld>
            <a:endParaRPr lang="en-US" dirty="0">
              <a:solidFill>
                <a:srgbClr val="FFFFFF">
                  <a:lumMod val="75000"/>
                </a:srgbClr>
              </a:solidFill>
            </a:endParaRPr>
          </a:p>
        </p:txBody>
      </p:sp>
    </p:spTree>
    <p:extLst>
      <p:ext uri="{BB962C8B-B14F-4D97-AF65-F5344CB8AC3E}">
        <p14:creationId xmlns:p14="http://schemas.microsoft.com/office/powerpoint/2010/main" val="191139090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a:xfrm>
            <a:off x="687388" y="1611466"/>
            <a:ext cx="8083773" cy="4236675"/>
          </a:xfrm>
        </p:spPr>
        <p:txBody>
          <a:bodyPr/>
          <a:lstStyle/>
          <a:p>
            <a:r>
              <a:rPr lang="en-US" dirty="0">
                <a:solidFill>
                  <a:srgbClr val="002060"/>
                </a:solidFill>
              </a:rPr>
              <a:t>This module was produced under the U.S. Department of Education, Office of Special Education Programs, Award No. H326Q110005 and adapted under the Investing in Innovation Fund (i3), U.S. Department of Education, Award No. U411C140029.</a:t>
            </a:r>
          </a:p>
          <a:p>
            <a:endParaRPr lang="en-US" sz="2400" dirty="0"/>
          </a:p>
          <a:p>
            <a:r>
              <a:rPr lang="en-US" sz="2400" dirty="0"/>
              <a:t>The views expressed herein do not necessarily represent the positions or polices of the U.S. Department of Education. No official endorsement by the U.S. Department of Education of any product, commodity, service, or enterprise mentioned in this website is intended or should be inferred.</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89</a:t>
            </a:fld>
            <a:endParaRPr lang="en-US" dirty="0">
              <a:solidFill>
                <a:srgbClr val="FFFFFF">
                  <a:lumMod val="75000"/>
                </a:srgbClr>
              </a:solidFill>
            </a:endParaRPr>
          </a:p>
        </p:txBody>
      </p:sp>
    </p:spTree>
    <p:extLst>
      <p:ext uri="{BB962C8B-B14F-4D97-AF65-F5344CB8AC3E}">
        <p14:creationId xmlns:p14="http://schemas.microsoft.com/office/powerpoint/2010/main" val="3526621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US" dirty="0"/>
              <a:t>Why Implement Progress Monitoring?</a:t>
            </a:r>
          </a:p>
        </p:txBody>
      </p:sp>
      <p:sp>
        <p:nvSpPr>
          <p:cNvPr id="2" name="Content Placeholder 1">
            <a:extLst>
              <a:ext uri="{FF2B5EF4-FFF2-40B4-BE49-F238E27FC236}">
                <a16:creationId xmlns:a16="http://schemas.microsoft.com/office/drawing/2014/main" id="{F28E2C15-6D2F-470F-B60B-41BFE59DD887}"/>
              </a:ext>
            </a:extLst>
          </p:cNvPr>
          <p:cNvSpPr>
            <a:spLocks noGrp="1"/>
          </p:cNvSpPr>
          <p:nvPr>
            <p:ph idx="1"/>
          </p:nvPr>
        </p:nvSpPr>
        <p:spPr/>
        <p:txBody>
          <a:bodyPr/>
          <a:lstStyle/>
          <a:p>
            <a:endParaRPr lang="en-US" dirty="0"/>
          </a:p>
        </p:txBody>
      </p:sp>
      <p:graphicFrame>
        <p:nvGraphicFramePr>
          <p:cNvPr id="5" name="Diagram 4" descr="A converging radial diagram with four rectangles pointing toward a central circle which states - Data allow us to.  The four rectangles are - Estimate rates of improvement over time, Compare the efficacy of different forms of instruction,&#10;Identify students who are not demonstrating adequate progress, and Determine when an instructional change is needed&#10;"/>
          <p:cNvGraphicFramePr/>
          <p:nvPr>
            <p:extLst>
              <p:ext uri="{D42A27DB-BD31-4B8C-83A1-F6EECF244321}">
                <p14:modId xmlns:p14="http://schemas.microsoft.com/office/powerpoint/2010/main" val="1392886995"/>
              </p:ext>
            </p:extLst>
          </p:nvPr>
        </p:nvGraphicFramePr>
        <p:xfrm>
          <a:off x="463550" y="1863725"/>
          <a:ext cx="8216899" cy="3840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D6AFEDDE-7F77-4016-89FB-4EB654E81783}"/>
              </a:ext>
            </a:extLst>
          </p:cNvPr>
          <p:cNvSpPr>
            <a:spLocks noGrp="1"/>
          </p:cNvSpPr>
          <p:nvPr>
            <p:ph type="sldNum" sz="quarter" idx="10"/>
          </p:nvPr>
        </p:nvSpPr>
        <p:spPr/>
        <p:txBody>
          <a:bodyPr/>
          <a:lstStyle/>
          <a:p>
            <a:pPr algn="r"/>
            <a:fld id="{F3477EC8-074D-41C4-94AE-E9EA7CEEA348}" type="slidenum">
              <a:rPr lang="en-US" smtClean="0"/>
              <a:pPr algn="r"/>
              <a:t>9</a:t>
            </a:fld>
            <a:endParaRPr lang="en-US" dirty="0"/>
          </a:p>
        </p:txBody>
      </p:sp>
    </p:spTree>
    <p:extLst>
      <p:ext uri="{BB962C8B-B14F-4D97-AF65-F5344CB8AC3E}">
        <p14:creationId xmlns:p14="http://schemas.microsoft.com/office/powerpoint/2010/main" val="327754417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a:extLst>
              <a:ext uri="{FF2B5EF4-FFF2-40B4-BE49-F238E27FC236}">
                <a16:creationId xmlns:a16="http://schemas.microsoft.com/office/drawing/2014/main" id="{73EB32D8-6E94-478D-A5D3-5DE0D890E7E1}"/>
              </a:ext>
            </a:extLst>
          </p:cNvPr>
          <p:cNvSpPr>
            <a:spLocks noGrp="1"/>
          </p:cNvSpPr>
          <p:nvPr>
            <p:ph type="title"/>
          </p:nvPr>
        </p:nvSpPr>
        <p:spPr/>
        <p:txBody>
          <a:bodyPr/>
          <a:lstStyle/>
          <a:p>
            <a:r>
              <a:rPr lang="en-US" dirty="0"/>
              <a:t>Address</a:t>
            </a:r>
          </a:p>
        </p:txBody>
      </p:sp>
      <p:sp>
        <p:nvSpPr>
          <p:cNvPr id="2" name="Text Placeholder 1"/>
          <p:cNvSpPr>
            <a:spLocks noGrp="1"/>
          </p:cNvSpPr>
          <p:nvPr>
            <p:ph type="body" sz="quarter" idx="10"/>
          </p:nvPr>
        </p:nvSpPr>
        <p:spPr>
          <a:xfrm>
            <a:off x="687388" y="2362081"/>
            <a:ext cx="8224837" cy="2964023"/>
          </a:xfrm>
        </p:spPr>
        <p:txBody>
          <a:bodyPr>
            <a:normAutofit/>
          </a:bodyPr>
          <a:lstStyle/>
          <a:p>
            <a:pPr lvl="0"/>
            <a:r>
              <a:rPr lang="en-US" dirty="0"/>
              <a:t>1000 Thomas Jefferson Street NW</a:t>
            </a:r>
          </a:p>
          <a:p>
            <a:pPr lvl="0"/>
            <a:r>
              <a:rPr lang="en-US" dirty="0"/>
              <a:t>Washington, DC 20007-3835</a:t>
            </a:r>
          </a:p>
        </p:txBody>
      </p:sp>
      <p:sp>
        <p:nvSpPr>
          <p:cNvPr id="4" name="Slide Number Placeholder 3"/>
          <p:cNvSpPr>
            <a:spLocks noGrp="1"/>
          </p:cNvSpPr>
          <p:nvPr>
            <p:ph type="sldNum" sz="quarter" idx="11"/>
          </p:nvPr>
        </p:nvSpPr>
        <p:spPr>
          <a:prstGeom prst="rect">
            <a:avLst/>
          </a:prstGeom>
        </p:spPr>
        <p:txBody>
          <a:bodyPr/>
          <a:lstStyle/>
          <a:p>
            <a:pPr algn="r"/>
            <a:fld id="{F3477EC8-074D-41C4-94AE-E9EA7CEEA348}" type="slidenum">
              <a:rPr>
                <a:solidFill>
                  <a:srgbClr val="4E76A0">
                    <a:lumMod val="75000"/>
                  </a:srgbClr>
                </a:solidFill>
              </a:rPr>
              <a:pPr algn="r"/>
              <a:t>90</a:t>
            </a:fld>
            <a:endParaRPr dirty="0">
              <a:solidFill>
                <a:srgbClr val="4E76A0">
                  <a:lumMod val="75000"/>
                </a:srgbClr>
              </a:solidFill>
            </a:endParaRPr>
          </a:p>
        </p:txBody>
      </p:sp>
    </p:spTree>
    <p:custDataLst>
      <p:tags r:id="rId1"/>
    </p:custDataLst>
    <p:extLst>
      <p:ext uri="{BB962C8B-B14F-4D97-AF65-F5344CB8AC3E}">
        <p14:creationId xmlns:p14="http://schemas.microsoft.com/office/powerpoint/2010/main" val="3255684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9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IR_PowerPoint_Template_030615">
  <a:themeElements>
    <a:clrScheme name="AIR 2015 Corporate">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3_PowerPoint_122415" id="{EF93BCD9-C45F-4824-B399-52FDB16C9660}" vid="{2564491C-86B1-4B17-820F-A7D7DDD6DE9B}"/>
    </a:ext>
  </a:extLst>
</a:theme>
</file>

<file path=ppt/theme/theme2.xml><?xml version="1.0" encoding="utf-8"?>
<a:theme xmlns:a="http://schemas.openxmlformats.org/drawingml/2006/main" name="Divider Master">
  <a:themeElements>
    <a:clrScheme name="AIR 2015 Corporate">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3_PowerPoint_122415" id="{EF93BCD9-C45F-4824-B399-52FDB16C9660}" vid="{71AEAEE3-DBC5-4957-84D9-D0C754A0A6A1}"/>
    </a:ext>
  </a:extLst>
</a:theme>
</file>

<file path=ppt/theme/theme3.xml><?xml version="1.0" encoding="utf-8"?>
<a:theme xmlns:a="http://schemas.openxmlformats.org/drawingml/2006/main" name="Basic">
  <a:themeElements>
    <a:clrScheme name="AIR 2015 Corporate">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3_PowerPoint_122415" id="{EF93BCD9-C45F-4824-B399-52FDB16C9660}" vid="{4B4A9B3E-39E4-451E-9F45-59F015BEEE16}"/>
    </a:ext>
  </a:extLst>
</a:theme>
</file>

<file path=ppt/theme/theme4.xml><?xml version="1.0" encoding="utf-8"?>
<a:theme xmlns:a="http://schemas.openxmlformats.org/drawingml/2006/main" name="Contact">
  <a:themeElements>
    <a:clrScheme name="i3 Intensive Intervention in Mathemetics">
      <a:dk1>
        <a:srgbClr val="000000"/>
      </a:dk1>
      <a:lt1>
        <a:srgbClr val="FFFFFF"/>
      </a:lt1>
      <a:dk2>
        <a:srgbClr val="003462"/>
      </a:dk2>
      <a:lt2>
        <a:srgbClr val="D4D4D4"/>
      </a:lt2>
      <a:accent1>
        <a:srgbClr val="618EB5"/>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3_PowerPoint_122415" id="{EF93BCD9-C45F-4824-B399-52FDB16C9660}" vid="{CD7A5FE1-C86E-4C51-97BE-17E47F2C3D29}"/>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Description0 xmlns="6a44d00f-12d8-4625-9d23-7790e8b8f83b">i3 Math Intervention</Description0>
    <Category xmlns="6a44d00f-12d8-4625-9d23-7790e8b8f83b">EDu</Category>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E0C33AA411B5D47BCD0B41055E1E427" ma:contentTypeVersion="2" ma:contentTypeDescription="Create a new document." ma:contentTypeScope="" ma:versionID="2921ec8c50edb2e7c005cabb9adfc4e4">
  <xsd:schema xmlns:xsd="http://www.w3.org/2001/XMLSchema" xmlns:xs="http://www.w3.org/2001/XMLSchema" xmlns:p="http://schemas.microsoft.com/office/2006/metadata/properties" xmlns:ns2="6a44d00f-12d8-4625-9d23-7790e8b8f83b" targetNamespace="http://schemas.microsoft.com/office/2006/metadata/properties" ma:root="true" ma:fieldsID="adf174422fedbd277cb6747b092f63af" ns2:_="">
    <xsd:import namespace="6a44d00f-12d8-4625-9d23-7790e8b8f83b"/>
    <xsd:element name="properties">
      <xsd:complexType>
        <xsd:sequence>
          <xsd:element name="documentManagement">
            <xsd:complexType>
              <xsd:all>
                <xsd:element ref="ns2:Description0" minOccurs="0"/>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44d00f-12d8-4625-9d23-7790e8b8f83b"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element name="Category" ma:index="9" nillable="true" ma:displayName="Category" ma:format="Dropdown" ma:internalName="Category">
      <xsd:simpleType>
        <xsd:restriction base="dms:Choice">
          <xsd:enumeration value="AIR"/>
          <xsd:enumeration value="EDu"/>
          <xsd:enumeration value="H&amp;SD"/>
          <xsd:enumeration value="WL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9652C8-D67B-4FF3-B7BB-E3551F138D5B}">
  <ds:schemaRefs>
    <ds:schemaRef ds:uri="http://schemas.microsoft.com/sharepoint/v3/contenttype/forms"/>
  </ds:schemaRefs>
</ds:datastoreItem>
</file>

<file path=customXml/itemProps2.xml><?xml version="1.0" encoding="utf-8"?>
<ds:datastoreItem xmlns:ds="http://schemas.openxmlformats.org/officeDocument/2006/customXml" ds:itemID="{B078DE03-1B1E-4BB3-BFB8-1FE8E8D90566}">
  <ds:schemaRefs>
    <ds:schemaRef ds:uri="6a44d00f-12d8-4625-9d23-7790e8b8f83b"/>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http://purl.org/dc/elements/1.1/"/>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4B610194-5864-43E9-A45F-0DD1FDD959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44d00f-12d8-4625-9d23-7790e8b8f8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i3_PowerPoint_122415</Template>
  <TotalTime>8120</TotalTime>
  <Words>8890</Words>
  <Application>Microsoft Macintosh PowerPoint</Application>
  <PresentationFormat>On-screen Show (4:3)</PresentationFormat>
  <Paragraphs>921</Paragraphs>
  <Slides>90</Slides>
  <Notes>85</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90</vt:i4>
      </vt:variant>
    </vt:vector>
  </HeadingPairs>
  <TitlesOfParts>
    <vt:vector size="105" baseType="lpstr">
      <vt:lpstr>Arial</vt:lpstr>
      <vt:lpstr>Arial Narrow</vt:lpstr>
      <vt:lpstr>Calibri</vt:lpstr>
      <vt:lpstr>Cambria Math</vt:lpstr>
      <vt:lpstr>Courier New</vt:lpstr>
      <vt:lpstr>Franklin Gothic Book</vt:lpstr>
      <vt:lpstr>Franklin Gothic Demi</vt:lpstr>
      <vt:lpstr>FranklinGothic</vt:lpstr>
      <vt:lpstr>Garamond</vt:lpstr>
      <vt:lpstr>ITC Franklin Gothic Std Bk Cd</vt:lpstr>
      <vt:lpstr>Wingdings</vt:lpstr>
      <vt:lpstr>AIR_PowerPoint_Template_030615</vt:lpstr>
      <vt:lpstr>Divider Master</vt:lpstr>
      <vt:lpstr>Basic</vt:lpstr>
      <vt:lpstr>Contact</vt:lpstr>
      <vt:lpstr>Using Academic Progress Monitoring for Individualized Instructional Planning and Goal Setting in Mathematics</vt:lpstr>
      <vt:lpstr>Learning Objectives</vt:lpstr>
      <vt:lpstr>Progress Monitoring: A Quick Review of the Basics </vt:lpstr>
      <vt:lpstr>Quick Review: DBI Process </vt:lpstr>
      <vt:lpstr>Types of Assessment</vt:lpstr>
      <vt:lpstr>Formative or Summative?</vt:lpstr>
      <vt:lpstr>Assessments in Your School</vt:lpstr>
      <vt:lpstr>Where Does Progress Monitoring Fit In?</vt:lpstr>
      <vt:lpstr>Why Implement Progress Monitoring?</vt:lpstr>
      <vt:lpstr>Approaches to Progress Monitoring </vt:lpstr>
      <vt:lpstr>Mastery Measures</vt:lpstr>
      <vt:lpstr>General Outcome Measures (GOM)</vt:lpstr>
      <vt:lpstr>Example of a Mastery Measure:  Multi-digit Multiplication Test*</vt:lpstr>
      <vt:lpstr>Example of a Mastery Measure Graph</vt:lpstr>
      <vt:lpstr>Mathematics Computation GOM Example</vt:lpstr>
      <vt:lpstr>Common Mathematics Measures</vt:lpstr>
      <vt:lpstr>Considerations For Selecting or Evaluating a Tool</vt:lpstr>
      <vt:lpstr>Dimensions of Technical Rigor</vt:lpstr>
      <vt:lpstr>Selecting Progress Monitoring Tools</vt:lpstr>
      <vt:lpstr>Academic Progress Monitoring Chart </vt:lpstr>
      <vt:lpstr>APM Tools Chart: Tab Structure</vt:lpstr>
      <vt:lpstr>APM Tools Chart: Tab Structure</vt:lpstr>
      <vt:lpstr>APM Tools Chart: Tab Structure</vt:lpstr>
      <vt:lpstr>Progress Monitoring Tools: User Tips</vt:lpstr>
      <vt:lpstr>Progress Monitoring Tools:  Dig Deeper Into the Data</vt:lpstr>
      <vt:lpstr>Advanced Filtering </vt:lpstr>
      <vt:lpstr>Making Instructional Decisions for Individual Students</vt:lpstr>
      <vt:lpstr>Steps for Using Progress Monitoring Data </vt:lpstr>
      <vt:lpstr>Step 1: Establish a Baseline</vt:lpstr>
      <vt:lpstr>Quick Review: Mean and Median</vt:lpstr>
      <vt:lpstr>Example: Finding the Baseline Score  Using Means</vt:lpstr>
      <vt:lpstr>Small-Group Discussion: Baseline</vt:lpstr>
      <vt:lpstr>Step 2: Set Ambitious Goals </vt:lpstr>
      <vt:lpstr>Option 1: Using Benchmarks </vt:lpstr>
      <vt:lpstr>Option 1: Setting Goals With Benchmarking (Fall, Winter, Spring)</vt:lpstr>
      <vt:lpstr>Option 1: Setting Goals With End-of-Year Benchmarking</vt:lpstr>
      <vt:lpstr>Discussion: Using Benchmarks</vt:lpstr>
      <vt:lpstr>Using Progress Monitoring Data to Write Present Levels of Performance</vt:lpstr>
      <vt:lpstr>Option 2: Setting Goals With Norms for Weekly Rate of Improvement</vt:lpstr>
      <vt:lpstr>Example: Setting Goals With National Norms for Weekly ROI</vt:lpstr>
      <vt:lpstr>Example: Setting Goals With National Norms for Weekly ROI</vt:lpstr>
      <vt:lpstr>Example: Setting Goals With National Norms for Weekly ROI</vt:lpstr>
      <vt:lpstr>Option 2: Setting Goals With National Norms for Weekly ROI</vt:lpstr>
      <vt:lpstr>Option 2: Setting Goals With National Norms for Weekly ROI</vt:lpstr>
      <vt:lpstr>Option 3: Setting Goals With  Intra-individual Framework</vt:lpstr>
      <vt:lpstr>Option 3: Setting Goals With  Intra-individual Framework</vt:lpstr>
      <vt:lpstr>Example: Setting Goals With  Intra-individual Framework </vt:lpstr>
      <vt:lpstr>Will Collecting Eight Data Points Delay Important Decisions?</vt:lpstr>
      <vt:lpstr>Bringing It Together: Setting an IEP Goal for Andrew</vt:lpstr>
      <vt:lpstr> Setting a Goal for Andrew</vt:lpstr>
      <vt:lpstr>Describing Present Levels and Choosing a Goal for a Student Who Requires Individualized Planning</vt:lpstr>
      <vt:lpstr>Andrew Option #1:  Goal Setting Using Benchmarks</vt:lpstr>
      <vt:lpstr>Andrew Option #2:  Weekly ROI Norms</vt:lpstr>
      <vt:lpstr>Andrew Option #3:  Intra-individual Framework</vt:lpstr>
      <vt:lpstr>Choosing a Goal for Andrew</vt:lpstr>
      <vt:lpstr>Choosing an Option: National Norms</vt:lpstr>
      <vt:lpstr>Choosing an Option: ROI</vt:lpstr>
      <vt:lpstr>Choosing an Option:  Intra-individual Framework</vt:lpstr>
      <vt:lpstr>Team Discussion: Andrew—Choosing a Goal</vt:lpstr>
      <vt:lpstr>Andrew: Present Level of Performance </vt:lpstr>
      <vt:lpstr>Andrew: Sample IEP Goal  </vt:lpstr>
      <vt:lpstr>Step 3: Analyzing Data to Make  Intervention Decisions</vt:lpstr>
      <vt:lpstr>Quick Review: DBI Process</vt:lpstr>
      <vt:lpstr>How Much Data Do I Need to Make  a Good Decision?</vt:lpstr>
      <vt:lpstr>Method 1: Four-Point Rule</vt:lpstr>
      <vt:lpstr>Practicing the Four-Point Rule</vt:lpstr>
      <vt:lpstr>Practicing the Four-Point Rule</vt:lpstr>
      <vt:lpstr>Practicing the Four-Point Rule</vt:lpstr>
      <vt:lpstr>Method 2: Decision Rules Based  on the Trend Line</vt:lpstr>
      <vt:lpstr>Practicing Trend-Line Analysis</vt:lpstr>
      <vt:lpstr>Practicing Trend-Line Analysis</vt:lpstr>
      <vt:lpstr>Practicing Trend-Line Analysis</vt:lpstr>
      <vt:lpstr>Method 3: Combined Decision Rule</vt:lpstr>
      <vt:lpstr>Example: Combined Decision Rule</vt:lpstr>
      <vt:lpstr>Additional Considerations and Summary</vt:lpstr>
      <vt:lpstr>Should We Ever Assess Off-Level…?  Consider the Purpose of the Assessment</vt:lpstr>
      <vt:lpstr>Should We Ever Assess Off-Level…?  Consider the Purpose of the Assessment</vt:lpstr>
      <vt:lpstr>How Can I Confirm or Augment Data  Collected With General Outcome Measures?</vt:lpstr>
      <vt:lpstr>Sample Interview Questions to Augment Mathematics Progress Monitoring Data</vt:lpstr>
      <vt:lpstr>Optional Practice: Asking Students  About Strategies</vt:lpstr>
      <vt:lpstr>Optional Practice: Asking Students About Strategies</vt:lpstr>
      <vt:lpstr>In Summary</vt:lpstr>
      <vt:lpstr>Quick Quiz</vt:lpstr>
      <vt:lpstr>Questions and Discussion</vt:lpstr>
      <vt:lpstr>References</vt:lpstr>
      <vt:lpstr>References</vt:lpstr>
      <vt:lpstr>References</vt:lpstr>
      <vt:lpstr>References</vt:lpstr>
      <vt:lpstr>Disclaimer</vt:lpstr>
      <vt:lpstr>Address</vt:lpstr>
    </vt:vector>
  </TitlesOfParts>
  <Company>American Institutes for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for Using This Template</dc:title>
  <dc:subject/>
  <dc:creator>Croninger, Nicholas</dc:creator>
  <cp:lastModifiedBy>Pfannenstiel, Kathleen</cp:lastModifiedBy>
  <cp:revision>166</cp:revision>
  <cp:lastPrinted>2013-01-03T18:38:02Z</cp:lastPrinted>
  <dcterms:created xsi:type="dcterms:W3CDTF">2016-01-05T16:36:00Z</dcterms:created>
  <dcterms:modified xsi:type="dcterms:W3CDTF">2020-03-03T21:37:59Z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0x010100EE0C33AA411B5D47BCD0B41055E1E427</vt:lpwstr>
  </property>
  <property fmtid="{D5CDD505-2E9C-101B-9397-08002B2CF9AE}" pid="3" name="ArticulateGUID">
    <vt:lpwstr>7A47D4A8-9D92-4D75-B700-D11FE916EA5A</vt:lpwstr>
  </property>
  <property fmtid="{D5CDD505-2E9C-101B-9397-08002B2CF9AE}" pid="4" name="ArticulatePath">
    <vt:lpwstr>i3_Progress Monitoring_Goal Setting Module</vt:lpwstr>
  </property>
</Properties>
</file>